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 id="2147483657" r:id="rId2"/>
    <p:sldMasterId id="2147483733" r:id="rId3"/>
    <p:sldMasterId id="2147483654" r:id="rId4"/>
  </p:sldMasterIdLst>
  <p:notesMasterIdLst>
    <p:notesMasterId r:id="rId13"/>
  </p:notesMasterIdLst>
  <p:sldIdLst>
    <p:sldId id="266" r:id="rId5"/>
    <p:sldId id="529" r:id="rId6"/>
    <p:sldId id="530" r:id="rId7"/>
    <p:sldId id="533" r:id="rId8"/>
    <p:sldId id="531" r:id="rId9"/>
    <p:sldId id="534" r:id="rId10"/>
    <p:sldId id="535" r:id="rId11"/>
    <p:sldId id="53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ish Muthali" initials="AM" lastIdx="7" clrIdx="0">
    <p:extLst>
      <p:ext uri="{19B8F6BF-5375-455C-9EA6-DF929625EA0E}">
        <p15:presenceInfo xmlns:p15="http://schemas.microsoft.com/office/powerpoint/2012/main" userId="6632872d976771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5F5F5"/>
    <a:srgbClr val="00B0F0"/>
    <a:srgbClr val="FF9300"/>
    <a:srgbClr val="6A2D97"/>
    <a:srgbClr val="FF4081"/>
    <a:srgbClr val="263238"/>
    <a:srgbClr val="00E676"/>
    <a:srgbClr val="455A64"/>
    <a:srgbClr val="000000"/>
    <a:srgbClr val="5F71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8" autoAdjust="0"/>
    <p:restoredTop sz="84783"/>
  </p:normalViewPr>
  <p:slideViewPr>
    <p:cSldViewPr snapToGrid="0" showGuides="1">
      <p:cViewPr>
        <p:scale>
          <a:sx n="86" d="100"/>
          <a:sy n="86" d="100"/>
        </p:scale>
        <p:origin x="1024" y="144"/>
      </p:cViewPr>
      <p:guideLst>
        <p:guide pos="3840"/>
        <p:guide orient="horz" pos="216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3E2D55-D778-AF4A-8B1C-E3ACFFEFA0CD}" type="datetimeFigureOut">
              <a:rPr lang="en-US" smtClean="0"/>
              <a:t>5/14/19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Click to edit Master text styles</a:t>
            </a:r>
          </a:p>
          <a:p>
            <a:pPr lvl="1"/>
            <a:r>
              <a:rPr lang="de-DE"/>
              <a:t>Second level</a:t>
            </a:r>
          </a:p>
          <a:p>
            <a:pPr lvl="2"/>
            <a:r>
              <a:rPr lang="de-DE"/>
              <a:t>Third level</a:t>
            </a:r>
          </a:p>
          <a:p>
            <a:pPr lvl="3"/>
            <a:r>
              <a:rPr lang="de-DE"/>
              <a:t>Fourth level</a:t>
            </a:r>
          </a:p>
          <a:p>
            <a:pPr lvl="4"/>
            <a:r>
              <a:rPr lang="de-DE"/>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0503B6-F4CD-DE49-AB30-479371E8558D}" type="slidenum">
              <a:rPr lang="en-US" smtClean="0"/>
              <a:t>‹#›</a:t>
            </a:fld>
            <a:endParaRPr lang="en-US"/>
          </a:p>
        </p:txBody>
      </p:sp>
    </p:spTree>
    <p:extLst>
      <p:ext uri="{BB962C8B-B14F-4D97-AF65-F5344CB8AC3E}">
        <p14:creationId xmlns:p14="http://schemas.microsoft.com/office/powerpoint/2010/main" val="827385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During this hackathon, we created the “Offline Water Conservation” project, an open source project by Team RAM, consisting of Ray, Anish, and Mario.</a:t>
            </a:r>
          </a:p>
        </p:txBody>
      </p:sp>
      <p:sp>
        <p:nvSpPr>
          <p:cNvPr id="4" name="Slide Number Placeholder 3"/>
          <p:cNvSpPr>
            <a:spLocks noGrp="1"/>
          </p:cNvSpPr>
          <p:nvPr>
            <p:ph type="sldNum" sz="quarter" idx="10"/>
          </p:nvPr>
        </p:nvSpPr>
        <p:spPr/>
        <p:txBody>
          <a:bodyPr/>
          <a:lstStyle/>
          <a:p>
            <a:fld id="{250503B6-F4CD-DE49-AB30-479371E8558D}" type="slidenum">
              <a:rPr lang="en-US" smtClean="0"/>
              <a:t>1</a:t>
            </a:fld>
            <a:endParaRPr lang="en-US"/>
          </a:p>
        </p:txBody>
      </p:sp>
    </p:spTree>
    <p:extLst>
      <p:ext uri="{BB962C8B-B14F-4D97-AF65-F5344CB8AC3E}">
        <p14:creationId xmlns:p14="http://schemas.microsoft.com/office/powerpoint/2010/main" val="226723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talking with a couple of farmers yesterday, we learned they would like to infer soil moisture content for watering certain crops. They face issues with data as there is not a large enough infrastructure for this. Because of this, they are unable to get properly localized, granular data. Lastly, they are unable to get a good connection across a large quarter mile by quarter mile field.</a:t>
            </a:r>
          </a:p>
        </p:txBody>
      </p:sp>
      <p:sp>
        <p:nvSpPr>
          <p:cNvPr id="4" name="Slide Number Placeholder 3"/>
          <p:cNvSpPr>
            <a:spLocks noGrp="1"/>
          </p:cNvSpPr>
          <p:nvPr>
            <p:ph type="sldNum" sz="quarter" idx="5"/>
          </p:nvPr>
        </p:nvSpPr>
        <p:spPr/>
        <p:txBody>
          <a:bodyPr/>
          <a:lstStyle/>
          <a:p>
            <a:fld id="{250503B6-F4CD-DE49-AB30-479371E8558D}" type="slidenum">
              <a:rPr lang="en-US" smtClean="0"/>
              <a:t>2</a:t>
            </a:fld>
            <a:endParaRPr lang="en-US"/>
          </a:p>
        </p:txBody>
      </p:sp>
    </p:spTree>
    <p:extLst>
      <p:ext uri="{BB962C8B-B14F-4D97-AF65-F5344CB8AC3E}">
        <p14:creationId xmlns:p14="http://schemas.microsoft.com/office/powerpoint/2010/main" val="558653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solution to this revolves around the ESP32, a </a:t>
            </a:r>
            <a:r>
              <a:rPr lang="en-US" dirty="0" err="1"/>
              <a:t>WiFi</a:t>
            </a:r>
            <a:r>
              <a:rPr lang="en-US" dirty="0"/>
              <a:t> enabled Arduino module that creates its own network. With this, a farmer is not only independent of farmhouse </a:t>
            </a:r>
            <a:r>
              <a:rPr lang="en-US" dirty="0" err="1"/>
              <a:t>WiFi</a:t>
            </a:r>
            <a:r>
              <a:rPr lang="en-US" dirty="0"/>
              <a:t> but is also able to scale his/her mesh network. Two raspberry pi’s gather data and passes it to another raspberry pi with an AI via the ESP32. In our case, we got temperature and precipitation data from the USDA. The AI infers a single number between 0 to 1, where 0 indicates “don’t water” and 1 indicates “water”.</a:t>
            </a:r>
          </a:p>
        </p:txBody>
      </p:sp>
      <p:sp>
        <p:nvSpPr>
          <p:cNvPr id="4" name="Slide Number Placeholder 3"/>
          <p:cNvSpPr>
            <a:spLocks noGrp="1"/>
          </p:cNvSpPr>
          <p:nvPr>
            <p:ph type="sldNum" sz="quarter" idx="5"/>
          </p:nvPr>
        </p:nvSpPr>
        <p:spPr/>
        <p:txBody>
          <a:bodyPr/>
          <a:lstStyle/>
          <a:p>
            <a:fld id="{250503B6-F4CD-DE49-AB30-479371E8558D}" type="slidenum">
              <a:rPr lang="en-US" smtClean="0"/>
              <a:t>3</a:t>
            </a:fld>
            <a:endParaRPr lang="en-US"/>
          </a:p>
        </p:txBody>
      </p:sp>
    </p:spTree>
    <p:extLst>
      <p:ext uri="{BB962C8B-B14F-4D97-AF65-F5344CB8AC3E}">
        <p14:creationId xmlns:p14="http://schemas.microsoft.com/office/powerpoint/2010/main" val="3215892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make the AI training open source because each model is specialized to specific soil conditions. We would also like to build an intuitive frontend app and incorporate some APIs which would cut down on necessary infrastructure and train our model.</a:t>
            </a:r>
          </a:p>
        </p:txBody>
      </p:sp>
      <p:sp>
        <p:nvSpPr>
          <p:cNvPr id="4" name="Slide Number Placeholder 3"/>
          <p:cNvSpPr>
            <a:spLocks noGrp="1"/>
          </p:cNvSpPr>
          <p:nvPr>
            <p:ph type="sldNum" sz="quarter" idx="5"/>
          </p:nvPr>
        </p:nvSpPr>
        <p:spPr/>
        <p:txBody>
          <a:bodyPr/>
          <a:lstStyle/>
          <a:p>
            <a:fld id="{250503B6-F4CD-DE49-AB30-479371E8558D}" type="slidenum">
              <a:rPr lang="en-US" smtClean="0"/>
              <a:t>4</a:t>
            </a:fld>
            <a:endParaRPr lang="en-US"/>
          </a:p>
        </p:txBody>
      </p:sp>
    </p:spTree>
    <p:extLst>
      <p:ext uri="{BB962C8B-B14F-4D97-AF65-F5344CB8AC3E}">
        <p14:creationId xmlns:p14="http://schemas.microsoft.com/office/powerpoint/2010/main" val="2801541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make the AI training open source because each model is specialized to specific soil conditions. We would also like to build an intuitive frontend app and incorporate some APIs which would cut down on necessary infrastructure and train our model.</a:t>
            </a:r>
          </a:p>
        </p:txBody>
      </p:sp>
      <p:sp>
        <p:nvSpPr>
          <p:cNvPr id="4" name="Slide Number Placeholder 3"/>
          <p:cNvSpPr>
            <a:spLocks noGrp="1"/>
          </p:cNvSpPr>
          <p:nvPr>
            <p:ph type="sldNum" sz="quarter" idx="5"/>
          </p:nvPr>
        </p:nvSpPr>
        <p:spPr/>
        <p:txBody>
          <a:bodyPr/>
          <a:lstStyle/>
          <a:p>
            <a:fld id="{250503B6-F4CD-DE49-AB30-479371E8558D}" type="slidenum">
              <a:rPr lang="en-US" smtClean="0"/>
              <a:t>5</a:t>
            </a:fld>
            <a:endParaRPr lang="en-US"/>
          </a:p>
        </p:txBody>
      </p:sp>
    </p:spTree>
    <p:extLst>
      <p:ext uri="{BB962C8B-B14F-4D97-AF65-F5344CB8AC3E}">
        <p14:creationId xmlns:p14="http://schemas.microsoft.com/office/powerpoint/2010/main" val="184574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0503B6-F4CD-DE49-AB30-479371E8558D}" type="slidenum">
              <a:rPr lang="en-US" smtClean="0"/>
              <a:t>8</a:t>
            </a:fld>
            <a:endParaRPr lang="en-US"/>
          </a:p>
        </p:txBody>
      </p:sp>
    </p:spTree>
    <p:extLst>
      <p:ext uri="{BB962C8B-B14F-4D97-AF65-F5344CB8AC3E}">
        <p14:creationId xmlns:p14="http://schemas.microsoft.com/office/powerpoint/2010/main" val="3763363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48650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Section 1">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9917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 Section 1">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p:nvPr>
        </p:nvSpPr>
        <p:spPr>
          <a:xfrm>
            <a:off x="526941" y="573317"/>
            <a:ext cx="11230421" cy="431020"/>
          </a:xfrm>
          <a:prstGeom prst="rect">
            <a:avLst/>
          </a:prstGeom>
        </p:spPr>
        <p:txBody>
          <a:bodyPr/>
          <a:lstStyle>
            <a:lvl1pPr algn="l">
              <a:defRPr sz="2400" b="0" i="0">
                <a:solidFill>
                  <a:schemeClr val="bg1"/>
                </a:solidFill>
                <a:latin typeface="Roboto Medium" charset="0"/>
                <a:ea typeface="Roboto Medium" charset="0"/>
                <a:cs typeface="Roboto Medium" charset="0"/>
              </a:defRPr>
            </a:lvl1pPr>
          </a:lstStyle>
          <a:p>
            <a:r>
              <a:rPr lang="en-US" dirty="0"/>
              <a:t>Click to edit Master title style</a:t>
            </a:r>
          </a:p>
        </p:txBody>
      </p:sp>
      <p:sp>
        <p:nvSpPr>
          <p:cNvPr id="10" name="Slide Number Placeholder 5"/>
          <p:cNvSpPr>
            <a:spLocks noGrp="1"/>
          </p:cNvSpPr>
          <p:nvPr>
            <p:ph type="sldNum" sz="quarter" idx="4"/>
          </p:nvPr>
        </p:nvSpPr>
        <p:spPr>
          <a:xfrm>
            <a:off x="10919018" y="903906"/>
            <a:ext cx="725296" cy="365125"/>
          </a:xfrm>
          <a:prstGeom prst="rect">
            <a:avLst/>
          </a:prstGeom>
        </p:spPr>
        <p:txBody>
          <a:bodyPr anchor="ctr"/>
          <a:lstStyle>
            <a:lvl1pPr algn="ctr">
              <a:defRPr sz="1600" b="0" i="0">
                <a:solidFill>
                  <a:schemeClr val="bg1"/>
                </a:solidFill>
                <a:latin typeface="Roboto Light" charset="0"/>
                <a:ea typeface="Roboto Light" charset="0"/>
                <a:cs typeface="Roboto Light" charset="0"/>
              </a:defRPr>
            </a:lvl1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271316328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ection 3">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p:nvPr>
        </p:nvSpPr>
        <p:spPr>
          <a:xfrm>
            <a:off x="526941" y="573317"/>
            <a:ext cx="11230421" cy="431020"/>
          </a:xfrm>
          <a:prstGeom prst="rect">
            <a:avLst/>
          </a:prstGeom>
        </p:spPr>
        <p:txBody>
          <a:bodyPr/>
          <a:lstStyle>
            <a:lvl1pPr algn="l">
              <a:defRPr sz="2400" b="0" i="0">
                <a:solidFill>
                  <a:schemeClr val="bg1"/>
                </a:solidFill>
                <a:latin typeface="Roboto Medium" charset="0"/>
                <a:ea typeface="Roboto Medium" charset="0"/>
                <a:cs typeface="Roboto Medium" charset="0"/>
              </a:defRPr>
            </a:lvl1pPr>
          </a:lstStyle>
          <a:p>
            <a:r>
              <a:rPr lang="en-US" dirty="0"/>
              <a:t>Click to edit Master title style</a:t>
            </a:r>
          </a:p>
        </p:txBody>
      </p:sp>
      <p:sp>
        <p:nvSpPr>
          <p:cNvPr id="2" name="TextBox 1"/>
          <p:cNvSpPr txBox="1"/>
          <p:nvPr userDrawn="1"/>
        </p:nvSpPr>
        <p:spPr>
          <a:xfrm>
            <a:off x="526941" y="1232607"/>
            <a:ext cx="1843280" cy="246221"/>
          </a:xfrm>
          <a:prstGeom prst="rect">
            <a:avLst/>
          </a:prstGeom>
          <a:noFill/>
        </p:spPr>
        <p:txBody>
          <a:bodyPr wrap="square" rtlCol="0">
            <a:spAutoFit/>
          </a:bodyPr>
          <a:lstStyle/>
          <a:p>
            <a:pPr algn="ctr"/>
            <a:r>
              <a:rPr lang="en-US" sz="1000" spc="160" dirty="0">
                <a:solidFill>
                  <a:schemeClr val="accent3">
                    <a:lumMod val="60000"/>
                    <a:lumOff val="40000"/>
                  </a:schemeClr>
                </a:solidFill>
                <a:latin typeface="Noto Sans" charset="0"/>
                <a:ea typeface="Noto Sans" charset="0"/>
                <a:cs typeface="Noto Sans" charset="0"/>
              </a:rPr>
              <a:t>OUR COMPANY</a:t>
            </a:r>
          </a:p>
        </p:txBody>
      </p:sp>
      <p:cxnSp>
        <p:nvCxnSpPr>
          <p:cNvPr id="6" name="Straight Connector 5"/>
          <p:cNvCxnSpPr/>
          <p:nvPr userDrawn="1"/>
        </p:nvCxnSpPr>
        <p:spPr>
          <a:xfrm>
            <a:off x="4583588" y="1602414"/>
            <a:ext cx="1843280"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2604393" y="1232607"/>
            <a:ext cx="1843280" cy="246221"/>
          </a:xfrm>
          <a:prstGeom prst="rect">
            <a:avLst/>
          </a:prstGeom>
          <a:noFill/>
        </p:spPr>
        <p:txBody>
          <a:bodyPr wrap="square" rtlCol="0">
            <a:spAutoFit/>
          </a:bodyPr>
          <a:lstStyle/>
          <a:p>
            <a:pPr algn="ctr"/>
            <a:r>
              <a:rPr lang="en-US" sz="1000" spc="160" dirty="0">
                <a:solidFill>
                  <a:schemeClr val="accent3">
                    <a:lumMod val="60000"/>
                    <a:lumOff val="40000"/>
                  </a:schemeClr>
                </a:solidFill>
                <a:latin typeface="Noto Sans" charset="0"/>
                <a:ea typeface="Noto Sans" charset="0"/>
                <a:cs typeface="Noto Sans" charset="0"/>
              </a:rPr>
              <a:t>ABOUT</a:t>
            </a:r>
            <a:r>
              <a:rPr lang="en-US" sz="1000" spc="160" baseline="0" dirty="0">
                <a:solidFill>
                  <a:schemeClr val="accent3">
                    <a:lumMod val="60000"/>
                    <a:lumOff val="40000"/>
                  </a:schemeClr>
                </a:solidFill>
                <a:latin typeface="Noto Sans" charset="0"/>
                <a:ea typeface="Noto Sans" charset="0"/>
                <a:cs typeface="Noto Sans" charset="0"/>
              </a:rPr>
              <a:t> US</a:t>
            </a:r>
            <a:endParaRPr lang="en-US" sz="1000" spc="160" dirty="0">
              <a:solidFill>
                <a:schemeClr val="accent3">
                  <a:lumMod val="60000"/>
                  <a:lumOff val="40000"/>
                </a:schemeClr>
              </a:solidFill>
              <a:latin typeface="Noto Sans" charset="0"/>
              <a:ea typeface="Noto Sans" charset="0"/>
              <a:cs typeface="Noto Sans" charset="0"/>
            </a:endParaRPr>
          </a:p>
        </p:txBody>
      </p:sp>
      <p:sp>
        <p:nvSpPr>
          <p:cNvPr id="13" name="TextBox 12"/>
          <p:cNvSpPr txBox="1"/>
          <p:nvPr userDrawn="1"/>
        </p:nvSpPr>
        <p:spPr>
          <a:xfrm>
            <a:off x="4583588" y="1232607"/>
            <a:ext cx="1843280" cy="246221"/>
          </a:xfrm>
          <a:prstGeom prst="rect">
            <a:avLst/>
          </a:prstGeom>
          <a:noFill/>
        </p:spPr>
        <p:txBody>
          <a:bodyPr wrap="square" rtlCol="0">
            <a:spAutoFit/>
          </a:bodyPr>
          <a:lstStyle/>
          <a:p>
            <a:pPr algn="ctr"/>
            <a:r>
              <a:rPr lang="en-US" sz="1000" spc="160" dirty="0">
                <a:solidFill>
                  <a:schemeClr val="bg1"/>
                </a:solidFill>
                <a:latin typeface="Noto Sans" charset="0"/>
                <a:ea typeface="Noto Sans" charset="0"/>
                <a:cs typeface="Noto Sans" charset="0"/>
              </a:rPr>
              <a:t>INFOGRAPHICS</a:t>
            </a:r>
          </a:p>
        </p:txBody>
      </p:sp>
      <p:sp>
        <p:nvSpPr>
          <p:cNvPr id="14" name="TextBox 13"/>
          <p:cNvSpPr txBox="1"/>
          <p:nvPr userDrawn="1"/>
        </p:nvSpPr>
        <p:spPr>
          <a:xfrm>
            <a:off x="6562782" y="1232607"/>
            <a:ext cx="1843280" cy="246221"/>
          </a:xfrm>
          <a:prstGeom prst="rect">
            <a:avLst/>
          </a:prstGeom>
          <a:noFill/>
        </p:spPr>
        <p:txBody>
          <a:bodyPr wrap="square" rtlCol="0">
            <a:spAutoFit/>
          </a:bodyPr>
          <a:lstStyle/>
          <a:p>
            <a:pPr algn="ctr"/>
            <a:r>
              <a:rPr lang="en-US" sz="1000" spc="160" dirty="0">
                <a:solidFill>
                  <a:schemeClr val="accent3">
                    <a:lumMod val="60000"/>
                    <a:lumOff val="40000"/>
                  </a:schemeClr>
                </a:solidFill>
                <a:latin typeface="Noto Sans" charset="0"/>
                <a:ea typeface="Noto Sans" charset="0"/>
                <a:cs typeface="Noto Sans" charset="0"/>
              </a:rPr>
              <a:t>CONTACT</a:t>
            </a:r>
          </a:p>
        </p:txBody>
      </p:sp>
      <p:sp>
        <p:nvSpPr>
          <p:cNvPr id="10" name="Slide Number Placeholder 5"/>
          <p:cNvSpPr>
            <a:spLocks noGrp="1"/>
          </p:cNvSpPr>
          <p:nvPr>
            <p:ph type="sldNum" sz="quarter" idx="4"/>
          </p:nvPr>
        </p:nvSpPr>
        <p:spPr>
          <a:xfrm>
            <a:off x="10917766" y="902010"/>
            <a:ext cx="725296" cy="365125"/>
          </a:xfrm>
          <a:prstGeom prst="rect">
            <a:avLst/>
          </a:prstGeom>
        </p:spPr>
        <p:txBody>
          <a:bodyPr anchor="ctr"/>
          <a:lstStyle>
            <a:lvl1pPr algn="ctr">
              <a:defRPr sz="1600" b="0" i="0">
                <a:solidFill>
                  <a:schemeClr val="bg1"/>
                </a:solidFill>
                <a:latin typeface="Roboto Light" charset="0"/>
                <a:ea typeface="Roboto Light" charset="0"/>
                <a:cs typeface="Roboto Light" charset="0"/>
              </a:defRPr>
            </a:lvl1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206097526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371905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 Section 1">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p:nvPr>
        </p:nvSpPr>
        <p:spPr>
          <a:xfrm>
            <a:off x="526941" y="573317"/>
            <a:ext cx="11230421" cy="431020"/>
          </a:xfrm>
          <a:prstGeom prst="rect">
            <a:avLst/>
          </a:prstGeom>
        </p:spPr>
        <p:txBody>
          <a:bodyPr/>
          <a:lstStyle>
            <a:lvl1pPr algn="l">
              <a:defRPr sz="2400" b="0" i="0">
                <a:solidFill>
                  <a:schemeClr val="bg1"/>
                </a:solidFill>
                <a:latin typeface="Roboto Medium" charset="0"/>
                <a:ea typeface="Roboto Medium" charset="0"/>
                <a:cs typeface="Roboto Medium" charset="0"/>
              </a:defRPr>
            </a:lvl1pPr>
          </a:lstStyle>
          <a:p>
            <a:r>
              <a:rPr lang="en-US" dirty="0"/>
              <a:t>Click to edit Master title style</a:t>
            </a:r>
          </a:p>
        </p:txBody>
      </p:sp>
    </p:spTree>
    <p:extLst>
      <p:ext uri="{BB962C8B-B14F-4D97-AF65-F5344CB8AC3E}">
        <p14:creationId xmlns:p14="http://schemas.microsoft.com/office/powerpoint/2010/main" val="275342755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ection 3">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p:nvPr>
        </p:nvSpPr>
        <p:spPr>
          <a:xfrm>
            <a:off x="526941" y="573317"/>
            <a:ext cx="11230421" cy="431020"/>
          </a:xfrm>
          <a:prstGeom prst="rect">
            <a:avLst/>
          </a:prstGeom>
        </p:spPr>
        <p:txBody>
          <a:bodyPr/>
          <a:lstStyle>
            <a:lvl1pPr algn="l">
              <a:defRPr sz="2400" b="0" i="0">
                <a:solidFill>
                  <a:schemeClr val="bg1"/>
                </a:solidFill>
                <a:latin typeface="Roboto Medium" charset="0"/>
                <a:ea typeface="Roboto Medium" charset="0"/>
                <a:cs typeface="Roboto Medium" charset="0"/>
              </a:defRPr>
            </a:lvl1pPr>
          </a:lstStyle>
          <a:p>
            <a:r>
              <a:rPr lang="en-US" dirty="0"/>
              <a:t>Click to edit Master title style</a:t>
            </a:r>
          </a:p>
        </p:txBody>
      </p:sp>
      <p:sp>
        <p:nvSpPr>
          <p:cNvPr id="2" name="TextBox 1"/>
          <p:cNvSpPr txBox="1"/>
          <p:nvPr userDrawn="1"/>
        </p:nvSpPr>
        <p:spPr>
          <a:xfrm>
            <a:off x="526941" y="1232607"/>
            <a:ext cx="1843280" cy="246221"/>
          </a:xfrm>
          <a:prstGeom prst="rect">
            <a:avLst/>
          </a:prstGeom>
          <a:noFill/>
        </p:spPr>
        <p:txBody>
          <a:bodyPr wrap="square" rtlCol="0">
            <a:spAutoFit/>
          </a:bodyPr>
          <a:lstStyle/>
          <a:p>
            <a:pPr algn="ctr"/>
            <a:r>
              <a:rPr lang="en-US" sz="1000" spc="160" dirty="0">
                <a:solidFill>
                  <a:schemeClr val="accent3">
                    <a:lumMod val="60000"/>
                    <a:lumOff val="40000"/>
                  </a:schemeClr>
                </a:solidFill>
                <a:latin typeface="Noto Sans" charset="0"/>
                <a:ea typeface="Noto Sans" charset="0"/>
                <a:cs typeface="Noto Sans" charset="0"/>
              </a:rPr>
              <a:t>OUR COMPANY</a:t>
            </a:r>
          </a:p>
        </p:txBody>
      </p:sp>
      <p:cxnSp>
        <p:nvCxnSpPr>
          <p:cNvPr id="6" name="Straight Connector 5"/>
          <p:cNvCxnSpPr/>
          <p:nvPr userDrawn="1"/>
        </p:nvCxnSpPr>
        <p:spPr>
          <a:xfrm>
            <a:off x="4583588" y="1602414"/>
            <a:ext cx="1843280"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2604393" y="1232607"/>
            <a:ext cx="1843280" cy="246221"/>
          </a:xfrm>
          <a:prstGeom prst="rect">
            <a:avLst/>
          </a:prstGeom>
          <a:noFill/>
        </p:spPr>
        <p:txBody>
          <a:bodyPr wrap="square" rtlCol="0">
            <a:spAutoFit/>
          </a:bodyPr>
          <a:lstStyle/>
          <a:p>
            <a:pPr algn="ctr"/>
            <a:r>
              <a:rPr lang="en-US" sz="1000" spc="160" dirty="0">
                <a:solidFill>
                  <a:schemeClr val="accent3">
                    <a:lumMod val="60000"/>
                    <a:lumOff val="40000"/>
                  </a:schemeClr>
                </a:solidFill>
                <a:latin typeface="Noto Sans" charset="0"/>
                <a:ea typeface="Noto Sans" charset="0"/>
                <a:cs typeface="Noto Sans" charset="0"/>
              </a:rPr>
              <a:t>ABOUT</a:t>
            </a:r>
            <a:r>
              <a:rPr lang="en-US" sz="1000" spc="160" baseline="0" dirty="0">
                <a:solidFill>
                  <a:schemeClr val="accent3">
                    <a:lumMod val="60000"/>
                    <a:lumOff val="40000"/>
                  </a:schemeClr>
                </a:solidFill>
                <a:latin typeface="Noto Sans" charset="0"/>
                <a:ea typeface="Noto Sans" charset="0"/>
                <a:cs typeface="Noto Sans" charset="0"/>
              </a:rPr>
              <a:t> US</a:t>
            </a:r>
            <a:endParaRPr lang="en-US" sz="1000" spc="160" dirty="0">
              <a:solidFill>
                <a:schemeClr val="accent3">
                  <a:lumMod val="60000"/>
                  <a:lumOff val="40000"/>
                </a:schemeClr>
              </a:solidFill>
              <a:latin typeface="Noto Sans" charset="0"/>
              <a:ea typeface="Noto Sans" charset="0"/>
              <a:cs typeface="Noto Sans" charset="0"/>
            </a:endParaRPr>
          </a:p>
        </p:txBody>
      </p:sp>
      <p:sp>
        <p:nvSpPr>
          <p:cNvPr id="13" name="TextBox 12"/>
          <p:cNvSpPr txBox="1"/>
          <p:nvPr userDrawn="1"/>
        </p:nvSpPr>
        <p:spPr>
          <a:xfrm>
            <a:off x="4583588" y="1232607"/>
            <a:ext cx="1843280" cy="246221"/>
          </a:xfrm>
          <a:prstGeom prst="rect">
            <a:avLst/>
          </a:prstGeom>
          <a:noFill/>
        </p:spPr>
        <p:txBody>
          <a:bodyPr wrap="square" rtlCol="0">
            <a:spAutoFit/>
          </a:bodyPr>
          <a:lstStyle/>
          <a:p>
            <a:pPr algn="ctr"/>
            <a:r>
              <a:rPr lang="en-US" sz="1000" spc="160" dirty="0">
                <a:solidFill>
                  <a:schemeClr val="bg1"/>
                </a:solidFill>
                <a:latin typeface="Noto Sans" charset="0"/>
                <a:ea typeface="Noto Sans" charset="0"/>
                <a:cs typeface="Noto Sans" charset="0"/>
              </a:rPr>
              <a:t>INFOGRAPHICS</a:t>
            </a:r>
          </a:p>
        </p:txBody>
      </p:sp>
      <p:sp>
        <p:nvSpPr>
          <p:cNvPr id="14" name="TextBox 13"/>
          <p:cNvSpPr txBox="1"/>
          <p:nvPr userDrawn="1"/>
        </p:nvSpPr>
        <p:spPr>
          <a:xfrm>
            <a:off x="6562782" y="1232607"/>
            <a:ext cx="1843280" cy="246221"/>
          </a:xfrm>
          <a:prstGeom prst="rect">
            <a:avLst/>
          </a:prstGeom>
          <a:noFill/>
        </p:spPr>
        <p:txBody>
          <a:bodyPr wrap="square" rtlCol="0">
            <a:spAutoFit/>
          </a:bodyPr>
          <a:lstStyle/>
          <a:p>
            <a:pPr algn="ctr"/>
            <a:r>
              <a:rPr lang="en-US" sz="1000" spc="160" dirty="0">
                <a:solidFill>
                  <a:schemeClr val="accent3">
                    <a:lumMod val="60000"/>
                    <a:lumOff val="40000"/>
                  </a:schemeClr>
                </a:solidFill>
                <a:latin typeface="Noto Sans" charset="0"/>
                <a:ea typeface="Noto Sans" charset="0"/>
                <a:cs typeface="Noto Sans" charset="0"/>
              </a:rPr>
              <a:t>CONTACT</a:t>
            </a:r>
          </a:p>
        </p:txBody>
      </p:sp>
      <p:sp>
        <p:nvSpPr>
          <p:cNvPr id="10" name="Slide Number Placeholder 5"/>
          <p:cNvSpPr>
            <a:spLocks noGrp="1"/>
          </p:cNvSpPr>
          <p:nvPr>
            <p:ph type="sldNum" sz="quarter" idx="4"/>
          </p:nvPr>
        </p:nvSpPr>
        <p:spPr>
          <a:xfrm>
            <a:off x="10917766" y="902010"/>
            <a:ext cx="725296" cy="365125"/>
          </a:xfrm>
          <a:prstGeom prst="rect">
            <a:avLst/>
          </a:prstGeom>
        </p:spPr>
        <p:txBody>
          <a:bodyPr anchor="ctr"/>
          <a:lstStyle>
            <a:lvl1pPr algn="ctr">
              <a:defRPr sz="1600" b="0" i="0">
                <a:solidFill>
                  <a:schemeClr val="bg1"/>
                </a:solidFill>
                <a:latin typeface="Roboto Light" charset="0"/>
                <a:ea typeface="Roboto Light" charset="0"/>
                <a:cs typeface="Roboto Light" charset="0"/>
              </a:defRPr>
            </a:lvl1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149891641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75482"/>
      </p:ext>
    </p:extLst>
  </p:cSld>
  <p:clrMap bg1="lt1" tx1="dk1" bg2="lt2" tx2="dk2" accent1="accent1" accent2="accent2" accent3="accent3" accent4="accent4" accent5="accent5" accent6="accent6" hlink="hlink" folHlink="folHlink"/>
  <p:sldLayoutIdLst>
    <p:sldLayoutId id="2147483731" r:id="rId1"/>
    <p:sldLayoutId id="214748366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19511"/>
            <a:ext cx="12192000" cy="120123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userDrawn="1"/>
        </p:nvSpPr>
        <p:spPr>
          <a:xfrm>
            <a:off x="10957719" y="760951"/>
            <a:ext cx="647894" cy="647894"/>
          </a:xfrm>
          <a:prstGeom prst="ellipse">
            <a:avLst/>
          </a:prstGeom>
          <a:solidFill>
            <a:schemeClr val="accent6"/>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5"/>
          <p:cNvSpPr>
            <a:spLocks noGrp="1"/>
          </p:cNvSpPr>
          <p:nvPr>
            <p:ph type="sldNum" sz="quarter" idx="4"/>
          </p:nvPr>
        </p:nvSpPr>
        <p:spPr>
          <a:xfrm>
            <a:off x="10919018" y="902335"/>
            <a:ext cx="725296" cy="365125"/>
          </a:xfrm>
          <a:prstGeom prst="rect">
            <a:avLst/>
          </a:prstGeom>
        </p:spPr>
        <p:txBody>
          <a:bodyPr anchor="ctr"/>
          <a:lstStyle>
            <a:lvl1pPr algn="ctr">
              <a:defRPr sz="1600" b="0" i="0">
                <a:solidFill>
                  <a:schemeClr val="bg1"/>
                </a:solidFill>
                <a:latin typeface="Roboto Light" charset="0"/>
                <a:ea typeface="Roboto Light" charset="0"/>
                <a:cs typeface="Roboto Light" charset="0"/>
              </a:defRPr>
            </a:lvl1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272312086"/>
      </p:ext>
    </p:extLst>
  </p:cSld>
  <p:clrMap bg1="lt1" tx1="dk1" bg2="lt2" tx2="dk2" accent1="accent1" accent2="accent2" accent3="accent3" accent4="accent4" accent5="accent5" accent6="accent6" hlink="hlink" folHlink="folHlink"/>
  <p:sldLayoutIdLst>
    <p:sldLayoutId id="2147483732" r:id="rId1"/>
    <p:sldLayoutId id="2147483726" r:id="rId2"/>
    <p:sldLayoutId id="2147483736"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19511"/>
            <a:ext cx="12192000" cy="1201231"/>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822325"/>
      </p:ext>
    </p:extLst>
  </p:cSld>
  <p:clrMap bg1="lt1" tx1="dk1" bg2="lt2" tx2="dk2" accent1="accent1" accent2="accent2" accent3="accent3" accent4="accent4" accent5="accent5" accent6="accent6" hlink="hlink" folHlink="folHlink"/>
  <p:sldLayoutIdLst>
    <p:sldLayoutId id="2147483734" r:id="rId1"/>
    <p:sldLayoutId id="2147483735"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2"/>
            <a:ext cx="12192000" cy="541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userDrawn="1"/>
        </p:nvGrpSpPr>
        <p:grpSpPr>
          <a:xfrm>
            <a:off x="10889441" y="554720"/>
            <a:ext cx="624684" cy="566964"/>
            <a:chOff x="1585912" y="819150"/>
            <a:chExt cx="5143500" cy="4668265"/>
          </a:xfrm>
        </p:grpSpPr>
        <p:sp>
          <p:nvSpPr>
            <p:cNvPr id="8" name="Diamond 7"/>
            <p:cNvSpPr/>
            <p:nvPr/>
          </p:nvSpPr>
          <p:spPr>
            <a:xfrm>
              <a:off x="1585912" y="2687065"/>
              <a:ext cx="5143500" cy="2800350"/>
            </a:xfrm>
            <a:prstGeom prst="diamond">
              <a:avLst/>
            </a:prstGeom>
            <a:solidFill>
              <a:schemeClr val="accent2"/>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2243137" y="2687065"/>
              <a:ext cx="3829050" cy="2084704"/>
            </a:xfrm>
            <a:custGeom>
              <a:avLst/>
              <a:gdLst>
                <a:gd name="connsiteX0" fmla="*/ 1884609 w 3769219"/>
                <a:gd name="connsiteY0" fmla="*/ 0 h 2052130"/>
                <a:gd name="connsiteX1" fmla="*/ 3769219 w 3769219"/>
                <a:gd name="connsiteY1" fmla="*/ 1026065 h 2052130"/>
                <a:gd name="connsiteX2" fmla="*/ 1884609 w 3769219"/>
                <a:gd name="connsiteY2" fmla="*/ 2052130 h 2052130"/>
                <a:gd name="connsiteX3" fmla="*/ 0 w 3769219"/>
                <a:gd name="connsiteY3" fmla="*/ 1026065 h 2052130"/>
              </a:gdLst>
              <a:ahLst/>
              <a:cxnLst>
                <a:cxn ang="0">
                  <a:pos x="connsiteX0" y="connsiteY0"/>
                </a:cxn>
                <a:cxn ang="0">
                  <a:pos x="connsiteX1" y="connsiteY1"/>
                </a:cxn>
                <a:cxn ang="0">
                  <a:pos x="connsiteX2" y="connsiteY2"/>
                </a:cxn>
                <a:cxn ang="0">
                  <a:pos x="connsiteX3" y="connsiteY3"/>
                </a:cxn>
              </a:cxnLst>
              <a:rect l="l" t="t" r="r" b="b"/>
              <a:pathLst>
                <a:path w="3769219" h="2052130">
                  <a:moveTo>
                    <a:pt x="1884609" y="0"/>
                  </a:moveTo>
                  <a:lnTo>
                    <a:pt x="3769219" y="1026065"/>
                  </a:lnTo>
                  <a:lnTo>
                    <a:pt x="1884609" y="2052130"/>
                  </a:lnTo>
                  <a:lnTo>
                    <a:pt x="0" y="1026065"/>
                  </a:lnTo>
                  <a:close/>
                </a:path>
              </a:pathLst>
            </a:custGeom>
            <a:solidFill>
              <a:schemeClr val="tx2"/>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p:cNvSpPr/>
            <p:nvPr/>
          </p:nvSpPr>
          <p:spPr>
            <a:xfrm>
              <a:off x="1585912" y="1753108"/>
              <a:ext cx="5143500" cy="2800350"/>
            </a:xfrm>
            <a:prstGeom prst="diamond">
              <a:avLst/>
            </a:prstGeom>
            <a:solidFill>
              <a:schemeClr val="accent5"/>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243137" y="1753108"/>
              <a:ext cx="3829050" cy="2084704"/>
            </a:xfrm>
            <a:custGeom>
              <a:avLst/>
              <a:gdLst>
                <a:gd name="connsiteX0" fmla="*/ 1884609 w 3769219"/>
                <a:gd name="connsiteY0" fmla="*/ 0 h 2052130"/>
                <a:gd name="connsiteX1" fmla="*/ 3769219 w 3769219"/>
                <a:gd name="connsiteY1" fmla="*/ 1026065 h 2052130"/>
                <a:gd name="connsiteX2" fmla="*/ 1884609 w 3769219"/>
                <a:gd name="connsiteY2" fmla="*/ 2052130 h 2052130"/>
                <a:gd name="connsiteX3" fmla="*/ 0 w 3769219"/>
                <a:gd name="connsiteY3" fmla="*/ 1026065 h 2052130"/>
              </a:gdLst>
              <a:ahLst/>
              <a:cxnLst>
                <a:cxn ang="0">
                  <a:pos x="connsiteX0" y="connsiteY0"/>
                </a:cxn>
                <a:cxn ang="0">
                  <a:pos x="connsiteX1" y="connsiteY1"/>
                </a:cxn>
                <a:cxn ang="0">
                  <a:pos x="connsiteX2" y="connsiteY2"/>
                </a:cxn>
                <a:cxn ang="0">
                  <a:pos x="connsiteX3" y="connsiteY3"/>
                </a:cxn>
              </a:cxnLst>
              <a:rect l="l" t="t" r="r" b="b"/>
              <a:pathLst>
                <a:path w="3769219" h="2052130">
                  <a:moveTo>
                    <a:pt x="1884609" y="0"/>
                  </a:moveTo>
                  <a:lnTo>
                    <a:pt x="3769219" y="1026065"/>
                  </a:lnTo>
                  <a:lnTo>
                    <a:pt x="1884609" y="2052130"/>
                  </a:lnTo>
                  <a:lnTo>
                    <a:pt x="0" y="1026065"/>
                  </a:lnTo>
                  <a:close/>
                </a:path>
              </a:pathLst>
            </a:custGeom>
            <a:solidFill>
              <a:schemeClr val="accent4"/>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amond 12"/>
            <p:cNvSpPr/>
            <p:nvPr/>
          </p:nvSpPr>
          <p:spPr>
            <a:xfrm>
              <a:off x="1585912" y="819150"/>
              <a:ext cx="5143500" cy="2800350"/>
            </a:xfrm>
            <a:prstGeom prst="diamond">
              <a:avLst/>
            </a:prstGeom>
            <a:solidFill>
              <a:schemeClr val="accent6"/>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Slide Number Placeholder 5"/>
          <p:cNvSpPr>
            <a:spLocks noGrp="1"/>
          </p:cNvSpPr>
          <p:nvPr>
            <p:ph type="sldNum" sz="quarter" idx="4"/>
          </p:nvPr>
        </p:nvSpPr>
        <p:spPr>
          <a:xfrm>
            <a:off x="11156953" y="6225718"/>
            <a:ext cx="554704" cy="365125"/>
          </a:xfrm>
          <a:prstGeom prst="rect">
            <a:avLst/>
          </a:prstGeom>
        </p:spPr>
        <p:txBody>
          <a:bodyPr anchor="ctr"/>
          <a:lstStyle>
            <a:lvl1pPr algn="r">
              <a:defRPr sz="1200" b="0" i="0">
                <a:latin typeface="Roboto Light" charset="0"/>
                <a:ea typeface="Roboto Light" charset="0"/>
                <a:cs typeface="Roboto Light" charset="0"/>
              </a:defRPr>
            </a:lvl1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2086963638"/>
      </p:ext>
    </p:extLst>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tif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tiff"/><Relationship Id="rId10" Type="http://schemas.openxmlformats.org/officeDocument/2006/relationships/image" Target="../media/image12.tiff"/><Relationship Id="rId4" Type="http://schemas.openxmlformats.org/officeDocument/2006/relationships/image" Target="../media/image6.tiff"/><Relationship Id="rId9" Type="http://schemas.openxmlformats.org/officeDocument/2006/relationships/image" Target="../media/image11.tiff"/></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aylin01/iotworld2019"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5"/>
          <p:cNvSpPr/>
          <p:nvPr/>
        </p:nvSpPr>
        <p:spPr>
          <a:xfrm rot="18900000">
            <a:off x="9512815" y="269905"/>
            <a:ext cx="4764506" cy="5604356"/>
          </a:xfrm>
          <a:custGeom>
            <a:avLst/>
            <a:gdLst>
              <a:gd name="connsiteX0" fmla="*/ 3924657 w 4764506"/>
              <a:gd name="connsiteY0" fmla="*/ 0 h 5604356"/>
              <a:gd name="connsiteX1" fmla="*/ 4764506 w 4764506"/>
              <a:gd name="connsiteY1" fmla="*/ 839849 h 5604356"/>
              <a:gd name="connsiteX2" fmla="*/ 0 w 4764506"/>
              <a:gd name="connsiteY2" fmla="*/ 5604356 h 5604356"/>
              <a:gd name="connsiteX3" fmla="*/ 0 w 4764506"/>
              <a:gd name="connsiteY3" fmla="*/ 0 h 5604356"/>
            </a:gdLst>
            <a:ahLst/>
            <a:cxnLst>
              <a:cxn ang="0">
                <a:pos x="connsiteX0" y="connsiteY0"/>
              </a:cxn>
              <a:cxn ang="0">
                <a:pos x="connsiteX1" y="connsiteY1"/>
              </a:cxn>
              <a:cxn ang="0">
                <a:pos x="connsiteX2" y="connsiteY2"/>
              </a:cxn>
              <a:cxn ang="0">
                <a:pos x="connsiteX3" y="connsiteY3"/>
              </a:cxn>
            </a:cxnLst>
            <a:rect l="l" t="t" r="r" b="b"/>
            <a:pathLst>
              <a:path w="4764506" h="5604356">
                <a:moveTo>
                  <a:pt x="3924657" y="0"/>
                </a:moveTo>
                <a:lnTo>
                  <a:pt x="4764506" y="839849"/>
                </a:lnTo>
                <a:lnTo>
                  <a:pt x="0" y="5604356"/>
                </a:lnTo>
                <a:lnTo>
                  <a:pt x="0" y="0"/>
                </a:lnTo>
                <a:close/>
              </a:path>
            </a:pathLst>
          </a:custGeom>
          <a:solidFill>
            <a:schemeClr val="tx2"/>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rot="18900000">
            <a:off x="6304472" y="-2053292"/>
            <a:ext cx="4106584" cy="4106584"/>
          </a:xfrm>
          <a:custGeom>
            <a:avLst/>
            <a:gdLst>
              <a:gd name="connsiteX0" fmla="*/ 0 w 4106584"/>
              <a:gd name="connsiteY0" fmla="*/ 0 h 4106584"/>
              <a:gd name="connsiteX1" fmla="*/ 4106584 w 4106584"/>
              <a:gd name="connsiteY1" fmla="*/ 4106584 h 4106584"/>
              <a:gd name="connsiteX2" fmla="*/ 0 w 4106584"/>
              <a:gd name="connsiteY2" fmla="*/ 4106584 h 4106584"/>
            </a:gdLst>
            <a:ahLst/>
            <a:cxnLst>
              <a:cxn ang="0">
                <a:pos x="connsiteX0" y="connsiteY0"/>
              </a:cxn>
              <a:cxn ang="0">
                <a:pos x="connsiteX1" y="connsiteY1"/>
              </a:cxn>
              <a:cxn ang="0">
                <a:pos x="connsiteX2" y="connsiteY2"/>
              </a:cxn>
            </a:cxnLst>
            <a:rect l="l" t="t" r="r" b="b"/>
            <a:pathLst>
              <a:path w="4106584" h="4106584">
                <a:moveTo>
                  <a:pt x="0" y="0"/>
                </a:moveTo>
                <a:lnTo>
                  <a:pt x="4106584" y="4106584"/>
                </a:lnTo>
                <a:lnTo>
                  <a:pt x="0" y="4106584"/>
                </a:lnTo>
                <a:close/>
              </a:path>
            </a:pathLst>
          </a:custGeom>
          <a:solidFill>
            <a:schemeClr val="accent2"/>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rot="18900000">
            <a:off x="536614" y="5581005"/>
            <a:ext cx="2553990" cy="2553991"/>
          </a:xfrm>
          <a:custGeom>
            <a:avLst/>
            <a:gdLst>
              <a:gd name="connsiteX0" fmla="*/ 2553990 w 2553990"/>
              <a:gd name="connsiteY0" fmla="*/ 0 h 2553991"/>
              <a:gd name="connsiteX1" fmla="*/ 2553990 w 2553990"/>
              <a:gd name="connsiteY1" fmla="*/ 2553991 h 2553991"/>
              <a:gd name="connsiteX2" fmla="*/ 0 w 2553990"/>
              <a:gd name="connsiteY2" fmla="*/ 0 h 2553991"/>
            </a:gdLst>
            <a:ahLst/>
            <a:cxnLst>
              <a:cxn ang="0">
                <a:pos x="connsiteX0" y="connsiteY0"/>
              </a:cxn>
              <a:cxn ang="0">
                <a:pos x="connsiteX1" y="connsiteY1"/>
              </a:cxn>
              <a:cxn ang="0">
                <a:pos x="connsiteX2" y="connsiteY2"/>
              </a:cxn>
            </a:cxnLst>
            <a:rect l="l" t="t" r="r" b="b"/>
            <a:pathLst>
              <a:path w="2553990" h="2553991">
                <a:moveTo>
                  <a:pt x="2553990" y="0"/>
                </a:moveTo>
                <a:lnTo>
                  <a:pt x="2553990" y="2553991"/>
                </a:lnTo>
                <a:lnTo>
                  <a:pt x="0" y="0"/>
                </a:lnTo>
                <a:close/>
              </a:path>
            </a:pathLst>
          </a:custGeom>
          <a:solidFill>
            <a:srgbClr val="FF9300"/>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rot="18900000">
            <a:off x="-1135325" y="3708715"/>
            <a:ext cx="2559410" cy="2967775"/>
          </a:xfrm>
          <a:custGeom>
            <a:avLst/>
            <a:gdLst>
              <a:gd name="connsiteX0" fmla="*/ 2559410 w 2559410"/>
              <a:gd name="connsiteY0" fmla="*/ 0 h 2967775"/>
              <a:gd name="connsiteX1" fmla="*/ 2559410 w 2559410"/>
              <a:gd name="connsiteY1" fmla="*/ 2967775 h 2967775"/>
              <a:gd name="connsiteX2" fmla="*/ 408364 w 2559410"/>
              <a:gd name="connsiteY2" fmla="*/ 2967774 h 2967775"/>
              <a:gd name="connsiteX3" fmla="*/ 0 w 2559410"/>
              <a:gd name="connsiteY3" fmla="*/ 2559411 h 2967775"/>
            </a:gdLst>
            <a:ahLst/>
            <a:cxnLst>
              <a:cxn ang="0">
                <a:pos x="connsiteX0" y="connsiteY0"/>
              </a:cxn>
              <a:cxn ang="0">
                <a:pos x="connsiteX1" y="connsiteY1"/>
              </a:cxn>
              <a:cxn ang="0">
                <a:pos x="connsiteX2" y="connsiteY2"/>
              </a:cxn>
              <a:cxn ang="0">
                <a:pos x="connsiteX3" y="connsiteY3"/>
              </a:cxn>
            </a:cxnLst>
            <a:rect l="l" t="t" r="r" b="b"/>
            <a:pathLst>
              <a:path w="2559410" h="2967775">
                <a:moveTo>
                  <a:pt x="2559410" y="0"/>
                </a:moveTo>
                <a:lnTo>
                  <a:pt x="2559410" y="2967775"/>
                </a:lnTo>
                <a:lnTo>
                  <a:pt x="408364" y="2967774"/>
                </a:lnTo>
                <a:lnTo>
                  <a:pt x="0" y="2559411"/>
                </a:lnTo>
                <a:close/>
              </a:path>
            </a:pathLst>
          </a:custGeom>
          <a:solidFill>
            <a:schemeClr val="tx2"/>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rot="18900000">
            <a:off x="7782545" y="4989712"/>
            <a:ext cx="3778408" cy="3635585"/>
          </a:xfrm>
          <a:custGeom>
            <a:avLst/>
            <a:gdLst>
              <a:gd name="connsiteX0" fmla="*/ 3778408 w 3778408"/>
              <a:gd name="connsiteY0" fmla="*/ 0 h 3635585"/>
              <a:gd name="connsiteX1" fmla="*/ 3778408 w 3778408"/>
              <a:gd name="connsiteY1" fmla="*/ 3492762 h 3635585"/>
              <a:gd name="connsiteX2" fmla="*/ 3635585 w 3778408"/>
              <a:gd name="connsiteY2" fmla="*/ 3635585 h 3635585"/>
              <a:gd name="connsiteX3" fmla="*/ 0 w 3778408"/>
              <a:gd name="connsiteY3" fmla="*/ 0 h 3635585"/>
            </a:gdLst>
            <a:ahLst/>
            <a:cxnLst>
              <a:cxn ang="0">
                <a:pos x="connsiteX0" y="connsiteY0"/>
              </a:cxn>
              <a:cxn ang="0">
                <a:pos x="connsiteX1" y="connsiteY1"/>
              </a:cxn>
              <a:cxn ang="0">
                <a:pos x="connsiteX2" y="connsiteY2"/>
              </a:cxn>
              <a:cxn ang="0">
                <a:pos x="connsiteX3" y="connsiteY3"/>
              </a:cxn>
            </a:cxnLst>
            <a:rect l="l" t="t" r="r" b="b"/>
            <a:pathLst>
              <a:path w="3778408" h="3635585">
                <a:moveTo>
                  <a:pt x="3778408" y="0"/>
                </a:moveTo>
                <a:lnTo>
                  <a:pt x="3778408" y="3492762"/>
                </a:lnTo>
                <a:lnTo>
                  <a:pt x="3635585" y="3635585"/>
                </a:lnTo>
                <a:lnTo>
                  <a:pt x="0" y="0"/>
                </a:lnTo>
                <a:close/>
              </a:path>
            </a:pathLst>
          </a:custGeom>
          <a:solidFill>
            <a:schemeClr val="accent4"/>
          </a:solidFill>
          <a:ln>
            <a:noFill/>
          </a:ln>
          <a:effectLst>
            <a:outerShdw blurRad="50800" dist="25400" dir="54000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18900000">
            <a:off x="2265602" y="671054"/>
            <a:ext cx="6376737" cy="9851811"/>
          </a:xfrm>
          <a:custGeom>
            <a:avLst/>
            <a:gdLst>
              <a:gd name="connsiteX0" fmla="*/ 2462209 w 6376737"/>
              <a:gd name="connsiteY0" fmla="*/ 0 h 9851811"/>
              <a:gd name="connsiteX1" fmla="*/ 6376737 w 6376737"/>
              <a:gd name="connsiteY1" fmla="*/ 3914528 h 9851811"/>
              <a:gd name="connsiteX2" fmla="*/ 6376737 w 6376737"/>
              <a:gd name="connsiteY2" fmla="*/ 9851811 h 9851811"/>
              <a:gd name="connsiteX3" fmla="*/ 2615344 w 6376737"/>
              <a:gd name="connsiteY3" fmla="*/ 9851811 h 9851811"/>
              <a:gd name="connsiteX4" fmla="*/ 1 w 6376737"/>
              <a:gd name="connsiteY4" fmla="*/ 7236468 h 9851811"/>
              <a:gd name="connsiteX5" fmla="*/ 0 w 6376737"/>
              <a:gd name="connsiteY5" fmla="*/ 2462209 h 985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6737" h="9851811">
                <a:moveTo>
                  <a:pt x="2462209" y="0"/>
                </a:moveTo>
                <a:lnTo>
                  <a:pt x="6376737" y="3914528"/>
                </a:lnTo>
                <a:lnTo>
                  <a:pt x="6376737" y="9851811"/>
                </a:lnTo>
                <a:lnTo>
                  <a:pt x="2615344" y="9851811"/>
                </a:lnTo>
                <a:lnTo>
                  <a:pt x="1" y="7236468"/>
                </a:lnTo>
                <a:lnTo>
                  <a:pt x="0" y="2462209"/>
                </a:lnTo>
                <a:close/>
              </a:path>
            </a:pathLst>
          </a:custGeom>
          <a:solidFill>
            <a:schemeClr val="bg1"/>
          </a:solidFill>
          <a:ln>
            <a:noFill/>
          </a:ln>
          <a:effectLst>
            <a:outerShdw blurRad="292100" dir="5400000" algn="t" rotWithShape="0">
              <a:prstClr val="black">
                <a:alpha val="45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860209" y="3233759"/>
            <a:ext cx="6026953" cy="1733808"/>
          </a:xfrm>
          <a:prstGeom prst="rect">
            <a:avLst/>
          </a:prstGeom>
        </p:spPr>
        <p:txBody>
          <a:bodyPr wrap="square">
            <a:spAutoFit/>
          </a:bodyPr>
          <a:lstStyle/>
          <a:p>
            <a:pPr algn="ctr">
              <a:lnSpc>
                <a:spcPct val="140000"/>
              </a:lnSpc>
            </a:pPr>
            <a:r>
              <a:rPr lang="en-US" sz="4000" dirty="0">
                <a:latin typeface="American Typewriter" panose="02090604020004020304" pitchFamily="18" charset="77"/>
                <a:ea typeface="Roboto Light" charset="0"/>
                <a:cs typeface="Roboto Light" charset="0"/>
              </a:rPr>
              <a:t>Offline Water Conservation</a:t>
            </a:r>
          </a:p>
        </p:txBody>
      </p:sp>
      <p:sp>
        <p:nvSpPr>
          <p:cNvPr id="43" name="Rectangle 42"/>
          <p:cNvSpPr/>
          <p:nvPr/>
        </p:nvSpPr>
        <p:spPr>
          <a:xfrm>
            <a:off x="1860209" y="5058961"/>
            <a:ext cx="6026953" cy="1077218"/>
          </a:xfrm>
          <a:prstGeom prst="rect">
            <a:avLst/>
          </a:prstGeom>
        </p:spPr>
        <p:txBody>
          <a:bodyPr wrap="square">
            <a:spAutoFit/>
          </a:bodyPr>
          <a:lstStyle/>
          <a:p>
            <a:pPr algn="ctr"/>
            <a:r>
              <a:rPr lang="en-US" sz="2400" dirty="0">
                <a:latin typeface="Roboto Thin" charset="0"/>
                <a:ea typeface="Roboto Thin" charset="0"/>
                <a:cs typeface="Roboto Thin" charset="0"/>
              </a:rPr>
              <a:t>An Open Source Project by RAM</a:t>
            </a:r>
          </a:p>
          <a:p>
            <a:pPr algn="ctr"/>
            <a:endParaRPr lang="en-US" sz="2000" dirty="0">
              <a:latin typeface="Roboto Thin" charset="0"/>
              <a:ea typeface="Roboto Thin" charset="0"/>
              <a:cs typeface="Roboto Thin" charset="0"/>
            </a:endParaRPr>
          </a:p>
          <a:p>
            <a:pPr algn="ctr"/>
            <a:r>
              <a:rPr lang="en-US" sz="2000" dirty="0">
                <a:latin typeface="Roboto Thin" charset="0"/>
                <a:ea typeface="Roboto Thin" charset="0"/>
                <a:cs typeface="Roboto Thin" charset="0"/>
              </a:rPr>
              <a:t>Ray Lin, Mario </a:t>
            </a:r>
            <a:r>
              <a:rPr lang="en-US" sz="2000" dirty="0" err="1">
                <a:latin typeface="Roboto Thin" charset="0"/>
                <a:ea typeface="Roboto Thin" charset="0"/>
                <a:cs typeface="Roboto Thin" charset="0"/>
              </a:rPr>
              <a:t>Goranov</a:t>
            </a:r>
            <a:r>
              <a:rPr lang="en-US" sz="2000" dirty="0">
                <a:latin typeface="Roboto Thin" charset="0"/>
                <a:ea typeface="Roboto Thin" charset="0"/>
                <a:cs typeface="Roboto Thin" charset="0"/>
              </a:rPr>
              <a:t>, and Anish Muthali</a:t>
            </a:r>
          </a:p>
        </p:txBody>
      </p:sp>
      <p:pic>
        <p:nvPicPr>
          <p:cNvPr id="5" name="Picture 4">
            <a:extLst>
              <a:ext uri="{FF2B5EF4-FFF2-40B4-BE49-F238E27FC236}">
                <a16:creationId xmlns:a16="http://schemas.microsoft.com/office/drawing/2014/main" id="{19B887A8-3F18-B74C-887D-6985AB44D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854" y="406468"/>
            <a:ext cx="2443509" cy="1445743"/>
          </a:xfrm>
          <a:prstGeom prst="rect">
            <a:avLst/>
          </a:prstGeom>
        </p:spPr>
      </p:pic>
    </p:spTree>
    <p:extLst>
      <p:ext uri="{BB962C8B-B14F-4D97-AF65-F5344CB8AC3E}">
        <p14:creationId xmlns:p14="http://schemas.microsoft.com/office/powerpoint/2010/main" val="672139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8C65D-5832-7546-A2BE-FCE8150FDCAB}"/>
              </a:ext>
            </a:extLst>
          </p:cNvPr>
          <p:cNvSpPr>
            <a:spLocks noGrp="1"/>
          </p:cNvSpPr>
          <p:nvPr>
            <p:ph type="title"/>
          </p:nvPr>
        </p:nvSpPr>
        <p:spPr/>
        <p:txBody>
          <a:bodyPr/>
          <a:lstStyle/>
          <a:p>
            <a:r>
              <a:rPr lang="en-US" dirty="0"/>
              <a:t>Problem</a:t>
            </a:r>
          </a:p>
        </p:txBody>
      </p:sp>
      <p:sp>
        <p:nvSpPr>
          <p:cNvPr id="3" name="Slide Number Placeholder 2">
            <a:extLst>
              <a:ext uri="{FF2B5EF4-FFF2-40B4-BE49-F238E27FC236}">
                <a16:creationId xmlns:a16="http://schemas.microsoft.com/office/drawing/2014/main" id="{9B8745F7-54E1-3F40-9784-86F379BA27DB}"/>
              </a:ext>
            </a:extLst>
          </p:cNvPr>
          <p:cNvSpPr>
            <a:spLocks noGrp="1"/>
          </p:cNvSpPr>
          <p:nvPr>
            <p:ph type="sldNum" sz="quarter" idx="4"/>
          </p:nvPr>
        </p:nvSpPr>
        <p:spPr/>
        <p:txBody>
          <a:bodyPr/>
          <a:lstStyle/>
          <a:p>
            <a:fld id="{936C95AE-7298-45E1-9514-94AFF5BED89B}" type="slidenum">
              <a:rPr lang="en-US" smtClean="0"/>
              <a:pPr/>
              <a:t>2</a:t>
            </a:fld>
            <a:endParaRPr lang="en-US" dirty="0"/>
          </a:p>
        </p:txBody>
      </p:sp>
      <p:sp>
        <p:nvSpPr>
          <p:cNvPr id="4" name="Rectangle 3">
            <a:extLst>
              <a:ext uri="{FF2B5EF4-FFF2-40B4-BE49-F238E27FC236}">
                <a16:creationId xmlns:a16="http://schemas.microsoft.com/office/drawing/2014/main" id="{4EEE2734-4559-7D49-891A-277F3991CF20}"/>
              </a:ext>
            </a:extLst>
          </p:cNvPr>
          <p:cNvSpPr/>
          <p:nvPr/>
        </p:nvSpPr>
        <p:spPr>
          <a:xfrm>
            <a:off x="444603" y="2232064"/>
            <a:ext cx="3578894" cy="3388659"/>
          </a:xfrm>
          <a:prstGeom prst="rect">
            <a:avLst/>
          </a:prstGeom>
          <a:solidFill>
            <a:schemeClr val="bg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A1BE8B9-6804-0E4A-B3EA-26933874C613}"/>
              </a:ext>
            </a:extLst>
          </p:cNvPr>
          <p:cNvSpPr/>
          <p:nvPr/>
        </p:nvSpPr>
        <p:spPr>
          <a:xfrm>
            <a:off x="8269087" y="2232064"/>
            <a:ext cx="3578894" cy="3388659"/>
          </a:xfrm>
          <a:prstGeom prst="rect">
            <a:avLst/>
          </a:prstGeom>
          <a:solidFill>
            <a:schemeClr val="bg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15367E2-3D26-3244-B20A-FD344B87C3C0}"/>
              </a:ext>
            </a:extLst>
          </p:cNvPr>
          <p:cNvSpPr/>
          <p:nvPr/>
        </p:nvSpPr>
        <p:spPr>
          <a:xfrm>
            <a:off x="4356845" y="2232064"/>
            <a:ext cx="3578894" cy="3388659"/>
          </a:xfrm>
          <a:prstGeom prst="rect">
            <a:avLst/>
          </a:prstGeom>
          <a:solidFill>
            <a:schemeClr val="bg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A57FF1E-E816-7D47-ABF1-CD8C67FDCF0A}"/>
              </a:ext>
            </a:extLst>
          </p:cNvPr>
          <p:cNvSpPr/>
          <p:nvPr/>
        </p:nvSpPr>
        <p:spPr>
          <a:xfrm>
            <a:off x="1796107" y="5182780"/>
            <a:ext cx="875886" cy="875886"/>
          </a:xfrm>
          <a:prstGeom prst="ellipse">
            <a:avLst/>
          </a:prstGeom>
          <a:solidFill>
            <a:schemeClr val="accent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462DA3A-ED3F-3343-86FE-513E0F49FA1E}"/>
              </a:ext>
            </a:extLst>
          </p:cNvPr>
          <p:cNvSpPr/>
          <p:nvPr/>
        </p:nvSpPr>
        <p:spPr>
          <a:xfrm>
            <a:off x="5704208" y="5182780"/>
            <a:ext cx="875886" cy="875886"/>
          </a:xfrm>
          <a:prstGeom prst="ellipse">
            <a:avLst/>
          </a:prstGeom>
          <a:solidFill>
            <a:schemeClr val="accent3"/>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9D988FD-4E1C-674E-B496-8591936E8A3A}"/>
              </a:ext>
            </a:extLst>
          </p:cNvPr>
          <p:cNvSpPr/>
          <p:nvPr/>
        </p:nvSpPr>
        <p:spPr>
          <a:xfrm>
            <a:off x="9620591" y="5182780"/>
            <a:ext cx="875886" cy="875886"/>
          </a:xfrm>
          <a:prstGeom prst="ellipse">
            <a:avLst/>
          </a:prstGeom>
          <a:solidFill>
            <a:schemeClr val="accent5"/>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E0815A8-2BC3-004D-8360-06761BA0D50E}"/>
              </a:ext>
            </a:extLst>
          </p:cNvPr>
          <p:cNvSpPr/>
          <p:nvPr/>
        </p:nvSpPr>
        <p:spPr>
          <a:xfrm>
            <a:off x="777951" y="3322909"/>
            <a:ext cx="3076874" cy="1138773"/>
          </a:xfrm>
          <a:prstGeom prst="rect">
            <a:avLst/>
          </a:prstGeom>
        </p:spPr>
        <p:txBody>
          <a:bodyPr wrap="square">
            <a:spAutoFit/>
          </a:bodyPr>
          <a:lstStyle/>
          <a:p>
            <a:pPr marL="285750" indent="-285750">
              <a:lnSpc>
                <a:spcPct val="150000"/>
              </a:lnSpc>
              <a:buFont typeface="Arial" panose="020B0604020202020204" pitchFamily="34" charset="0"/>
              <a:buChar char="•"/>
            </a:pPr>
            <a:r>
              <a:rPr lang="en-US" sz="2400" dirty="0">
                <a:solidFill>
                  <a:schemeClr val="tx1">
                    <a:lumMod val="65000"/>
                    <a:lumOff val="35000"/>
                  </a:schemeClr>
                </a:solidFill>
                <a:latin typeface="Roboto Light" charset="0"/>
                <a:ea typeface="Roboto Light" charset="0"/>
                <a:cs typeface="Roboto Light" charset="0"/>
              </a:rPr>
              <a:t>Minimal usable data</a:t>
            </a:r>
          </a:p>
        </p:txBody>
      </p:sp>
      <p:sp>
        <p:nvSpPr>
          <p:cNvPr id="14" name="Rectangle 13">
            <a:extLst>
              <a:ext uri="{FF2B5EF4-FFF2-40B4-BE49-F238E27FC236}">
                <a16:creationId xmlns:a16="http://schemas.microsoft.com/office/drawing/2014/main" id="{EA03E9C0-DE1F-1A4C-8825-A853F5735722}"/>
              </a:ext>
            </a:extLst>
          </p:cNvPr>
          <p:cNvSpPr/>
          <p:nvPr/>
        </p:nvSpPr>
        <p:spPr>
          <a:xfrm>
            <a:off x="777951" y="2574815"/>
            <a:ext cx="3076874" cy="569900"/>
          </a:xfrm>
          <a:prstGeom prst="rect">
            <a:avLst/>
          </a:prstGeom>
        </p:spPr>
        <p:txBody>
          <a:bodyPr wrap="square">
            <a:spAutoFit/>
          </a:bodyPr>
          <a:lstStyle/>
          <a:p>
            <a:pPr algn="ctr">
              <a:lnSpc>
                <a:spcPct val="120000"/>
              </a:lnSpc>
            </a:pPr>
            <a:r>
              <a:rPr lang="en-US" sz="2800" dirty="0">
                <a:latin typeface="Roboto" panose="02000000000000000000" pitchFamily="2" charset="0"/>
                <a:ea typeface="Roboto" panose="02000000000000000000" pitchFamily="2" charset="0"/>
                <a:cs typeface="Roboto Light" charset="0"/>
              </a:rPr>
              <a:t>Information</a:t>
            </a:r>
            <a:endParaRPr lang="en-US" sz="2400" dirty="0">
              <a:latin typeface="Roboto" panose="02000000000000000000" pitchFamily="2" charset="0"/>
              <a:ea typeface="Roboto" panose="02000000000000000000" pitchFamily="2" charset="0"/>
              <a:cs typeface="Roboto Light" charset="0"/>
            </a:endParaRPr>
          </a:p>
        </p:txBody>
      </p:sp>
      <p:sp>
        <p:nvSpPr>
          <p:cNvPr id="15" name="Rectangle 14">
            <a:extLst>
              <a:ext uri="{FF2B5EF4-FFF2-40B4-BE49-F238E27FC236}">
                <a16:creationId xmlns:a16="http://schemas.microsoft.com/office/drawing/2014/main" id="{5C34A7C4-C8A1-F24B-969E-E6DF5C5F8901}"/>
              </a:ext>
            </a:extLst>
          </p:cNvPr>
          <p:cNvSpPr/>
          <p:nvPr/>
        </p:nvSpPr>
        <p:spPr>
          <a:xfrm>
            <a:off x="8520097" y="3322909"/>
            <a:ext cx="3076874" cy="1138773"/>
          </a:xfrm>
          <a:prstGeom prst="rect">
            <a:avLst/>
          </a:prstGeom>
        </p:spPr>
        <p:txBody>
          <a:bodyPr wrap="square">
            <a:spAutoFit/>
          </a:bodyPr>
          <a:lstStyle/>
          <a:p>
            <a:pPr marL="285750" indent="-285750">
              <a:lnSpc>
                <a:spcPct val="150000"/>
              </a:lnSpc>
              <a:buFont typeface="Arial" panose="020B0604020202020204" pitchFamily="34" charset="0"/>
              <a:buChar char="•"/>
            </a:pPr>
            <a:r>
              <a:rPr lang="en-US" sz="2400" dirty="0">
                <a:solidFill>
                  <a:schemeClr val="tx1">
                    <a:lumMod val="65000"/>
                    <a:lumOff val="35000"/>
                  </a:schemeClr>
                </a:solidFill>
                <a:latin typeface="Roboto Light" charset="0"/>
                <a:ea typeface="Roboto Light" charset="0"/>
                <a:cs typeface="Roboto Light" charset="0"/>
              </a:rPr>
              <a:t>Lack of access points</a:t>
            </a:r>
          </a:p>
        </p:txBody>
      </p:sp>
      <p:sp>
        <p:nvSpPr>
          <p:cNvPr id="16" name="Rectangle 15">
            <a:extLst>
              <a:ext uri="{FF2B5EF4-FFF2-40B4-BE49-F238E27FC236}">
                <a16:creationId xmlns:a16="http://schemas.microsoft.com/office/drawing/2014/main" id="{0BFCA90A-2D53-3A4B-BC7E-B54382BF5D1D}"/>
              </a:ext>
            </a:extLst>
          </p:cNvPr>
          <p:cNvSpPr/>
          <p:nvPr/>
        </p:nvSpPr>
        <p:spPr>
          <a:xfrm>
            <a:off x="8520097" y="2574815"/>
            <a:ext cx="3076874" cy="569900"/>
          </a:xfrm>
          <a:prstGeom prst="rect">
            <a:avLst/>
          </a:prstGeom>
        </p:spPr>
        <p:txBody>
          <a:bodyPr wrap="square">
            <a:spAutoFit/>
          </a:bodyPr>
          <a:lstStyle/>
          <a:p>
            <a:pPr algn="ctr">
              <a:lnSpc>
                <a:spcPct val="120000"/>
              </a:lnSpc>
            </a:pPr>
            <a:r>
              <a:rPr lang="en-US" sz="2800" dirty="0">
                <a:latin typeface="Roboto" panose="02000000000000000000" pitchFamily="2" charset="0"/>
                <a:ea typeface="Roboto" panose="02000000000000000000" pitchFamily="2" charset="0"/>
                <a:cs typeface="Roboto Light" charset="0"/>
              </a:rPr>
              <a:t>Connectivity</a:t>
            </a:r>
            <a:endParaRPr lang="en-US" sz="2400" dirty="0">
              <a:latin typeface="Roboto" panose="02000000000000000000" pitchFamily="2" charset="0"/>
              <a:ea typeface="Roboto" panose="02000000000000000000" pitchFamily="2" charset="0"/>
              <a:cs typeface="Roboto Light" charset="0"/>
            </a:endParaRPr>
          </a:p>
        </p:txBody>
      </p:sp>
      <p:sp>
        <p:nvSpPr>
          <p:cNvPr id="17" name="Rectangle 16">
            <a:extLst>
              <a:ext uri="{FF2B5EF4-FFF2-40B4-BE49-F238E27FC236}">
                <a16:creationId xmlns:a16="http://schemas.microsoft.com/office/drawing/2014/main" id="{77952FFA-A287-EA42-B7E6-79ECB20847DF}"/>
              </a:ext>
            </a:extLst>
          </p:cNvPr>
          <p:cNvSpPr/>
          <p:nvPr/>
        </p:nvSpPr>
        <p:spPr>
          <a:xfrm>
            <a:off x="4607854" y="3322909"/>
            <a:ext cx="3076874" cy="1138773"/>
          </a:xfrm>
          <a:prstGeom prst="rect">
            <a:avLst/>
          </a:prstGeom>
        </p:spPr>
        <p:txBody>
          <a:bodyPr wrap="square">
            <a:spAutoFit/>
          </a:bodyPr>
          <a:lstStyle/>
          <a:p>
            <a:pPr marL="285750" indent="-285750">
              <a:lnSpc>
                <a:spcPct val="150000"/>
              </a:lnSpc>
              <a:buFont typeface="Arial" panose="020B0604020202020204" pitchFamily="34" charset="0"/>
              <a:buChar char="•"/>
            </a:pPr>
            <a:r>
              <a:rPr lang="en-US" sz="2400" dirty="0">
                <a:solidFill>
                  <a:schemeClr val="tx1">
                    <a:lumMod val="65000"/>
                    <a:lumOff val="35000"/>
                  </a:schemeClr>
                </a:solidFill>
                <a:latin typeface="Roboto Light" charset="0"/>
                <a:ea typeface="Roboto Light" charset="0"/>
                <a:cs typeface="Roboto Light" charset="0"/>
              </a:rPr>
              <a:t>Lack of granularity in data</a:t>
            </a:r>
          </a:p>
        </p:txBody>
      </p:sp>
      <p:sp>
        <p:nvSpPr>
          <p:cNvPr id="18" name="Rectangle 17">
            <a:extLst>
              <a:ext uri="{FF2B5EF4-FFF2-40B4-BE49-F238E27FC236}">
                <a16:creationId xmlns:a16="http://schemas.microsoft.com/office/drawing/2014/main" id="{8C68E3DA-8672-BA45-9E8F-F3777E863377}"/>
              </a:ext>
            </a:extLst>
          </p:cNvPr>
          <p:cNvSpPr/>
          <p:nvPr/>
        </p:nvSpPr>
        <p:spPr>
          <a:xfrm>
            <a:off x="4607854" y="2574815"/>
            <a:ext cx="3076874" cy="569900"/>
          </a:xfrm>
          <a:prstGeom prst="rect">
            <a:avLst/>
          </a:prstGeom>
        </p:spPr>
        <p:txBody>
          <a:bodyPr wrap="square">
            <a:spAutoFit/>
          </a:bodyPr>
          <a:lstStyle/>
          <a:p>
            <a:pPr algn="ctr">
              <a:lnSpc>
                <a:spcPct val="120000"/>
              </a:lnSpc>
            </a:pPr>
            <a:r>
              <a:rPr lang="en-US" sz="2800" dirty="0">
                <a:latin typeface="Roboto" panose="02000000000000000000" pitchFamily="2" charset="0"/>
                <a:ea typeface="Roboto" panose="02000000000000000000" pitchFamily="2" charset="0"/>
                <a:cs typeface="Roboto Light" charset="0"/>
              </a:rPr>
              <a:t>Localization</a:t>
            </a:r>
            <a:endParaRPr lang="en-US" sz="2400" dirty="0">
              <a:latin typeface="Roboto" panose="02000000000000000000" pitchFamily="2" charset="0"/>
              <a:ea typeface="Roboto" panose="02000000000000000000" pitchFamily="2" charset="0"/>
              <a:cs typeface="Roboto Light" charset="0"/>
            </a:endParaRPr>
          </a:p>
        </p:txBody>
      </p:sp>
      <p:pic>
        <p:nvPicPr>
          <p:cNvPr id="11" name="Picture 10">
            <a:extLst>
              <a:ext uri="{FF2B5EF4-FFF2-40B4-BE49-F238E27FC236}">
                <a16:creationId xmlns:a16="http://schemas.microsoft.com/office/drawing/2014/main" id="{BFC74578-5DF2-C246-9A20-D7D0D92711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590" y="5367990"/>
            <a:ext cx="502920" cy="502920"/>
          </a:xfrm>
          <a:prstGeom prst="rect">
            <a:avLst/>
          </a:prstGeom>
        </p:spPr>
      </p:pic>
      <p:pic>
        <p:nvPicPr>
          <p:cNvPr id="21" name="Picture 20">
            <a:extLst>
              <a:ext uri="{FF2B5EF4-FFF2-40B4-BE49-F238E27FC236}">
                <a16:creationId xmlns:a16="http://schemas.microsoft.com/office/drawing/2014/main" id="{A866841E-A18E-814D-BF26-3F24E6FB8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0691" y="5367990"/>
            <a:ext cx="502920" cy="502920"/>
          </a:xfrm>
          <a:prstGeom prst="rect">
            <a:avLst/>
          </a:prstGeom>
        </p:spPr>
      </p:pic>
      <p:pic>
        <p:nvPicPr>
          <p:cNvPr id="24" name="Picture 23">
            <a:extLst>
              <a:ext uri="{FF2B5EF4-FFF2-40B4-BE49-F238E27FC236}">
                <a16:creationId xmlns:a16="http://schemas.microsoft.com/office/drawing/2014/main" id="{D2033898-99DE-F34E-8385-BC69134D0F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7074" y="5367990"/>
            <a:ext cx="502920" cy="502920"/>
          </a:xfrm>
          <a:prstGeom prst="rect">
            <a:avLst/>
          </a:prstGeom>
        </p:spPr>
      </p:pic>
    </p:spTree>
    <p:extLst>
      <p:ext uri="{BB962C8B-B14F-4D97-AF65-F5344CB8AC3E}">
        <p14:creationId xmlns:p14="http://schemas.microsoft.com/office/powerpoint/2010/main" val="186167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7175D-F134-2A41-BCF1-E1508BA68418}"/>
              </a:ext>
            </a:extLst>
          </p:cNvPr>
          <p:cNvSpPr>
            <a:spLocks noGrp="1"/>
          </p:cNvSpPr>
          <p:nvPr>
            <p:ph type="title"/>
          </p:nvPr>
        </p:nvSpPr>
        <p:spPr/>
        <p:txBody>
          <a:bodyPr/>
          <a:lstStyle/>
          <a:p>
            <a:r>
              <a:rPr lang="en-US" dirty="0"/>
              <a:t>Open Source Solution</a:t>
            </a:r>
          </a:p>
        </p:txBody>
      </p:sp>
      <p:sp>
        <p:nvSpPr>
          <p:cNvPr id="3" name="Slide Number Placeholder 2">
            <a:extLst>
              <a:ext uri="{FF2B5EF4-FFF2-40B4-BE49-F238E27FC236}">
                <a16:creationId xmlns:a16="http://schemas.microsoft.com/office/drawing/2014/main" id="{8F190C1A-60F4-7747-9DD6-1B4A18754DE4}"/>
              </a:ext>
            </a:extLst>
          </p:cNvPr>
          <p:cNvSpPr>
            <a:spLocks noGrp="1"/>
          </p:cNvSpPr>
          <p:nvPr>
            <p:ph type="sldNum" sz="quarter" idx="4"/>
          </p:nvPr>
        </p:nvSpPr>
        <p:spPr/>
        <p:txBody>
          <a:bodyPr/>
          <a:lstStyle/>
          <a:p>
            <a:fld id="{936C95AE-7298-45E1-9514-94AFF5BED89B}" type="slidenum">
              <a:rPr lang="en-US" smtClean="0"/>
              <a:pPr/>
              <a:t>3</a:t>
            </a:fld>
            <a:endParaRPr lang="en-US" dirty="0"/>
          </a:p>
        </p:txBody>
      </p:sp>
      <p:pic>
        <p:nvPicPr>
          <p:cNvPr id="5" name="Picture 4">
            <a:extLst>
              <a:ext uri="{FF2B5EF4-FFF2-40B4-BE49-F238E27FC236}">
                <a16:creationId xmlns:a16="http://schemas.microsoft.com/office/drawing/2014/main" id="{B8883050-00C1-4F46-981C-90FF34C36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2151" y="2937810"/>
            <a:ext cx="1295401" cy="2522346"/>
          </a:xfrm>
          <a:prstGeom prst="rect">
            <a:avLst/>
          </a:prstGeom>
        </p:spPr>
      </p:pic>
      <p:pic>
        <p:nvPicPr>
          <p:cNvPr id="6" name="Picture 5">
            <a:extLst>
              <a:ext uri="{FF2B5EF4-FFF2-40B4-BE49-F238E27FC236}">
                <a16:creationId xmlns:a16="http://schemas.microsoft.com/office/drawing/2014/main" id="{84BF2E3E-B905-F345-A525-1976107537C8}"/>
              </a:ext>
            </a:extLst>
          </p:cNvPr>
          <p:cNvPicPr>
            <a:picLocks noChangeAspect="1"/>
          </p:cNvPicPr>
          <p:nvPr/>
        </p:nvPicPr>
        <p:blipFill>
          <a:blip r:embed="rId4"/>
          <a:stretch>
            <a:fillRect/>
          </a:stretch>
        </p:blipFill>
        <p:spPr>
          <a:xfrm>
            <a:off x="2744253" y="2517298"/>
            <a:ext cx="2775058" cy="1331336"/>
          </a:xfrm>
          <a:prstGeom prst="rect">
            <a:avLst/>
          </a:prstGeom>
        </p:spPr>
      </p:pic>
      <p:pic>
        <p:nvPicPr>
          <p:cNvPr id="7" name="Picture 6">
            <a:extLst>
              <a:ext uri="{FF2B5EF4-FFF2-40B4-BE49-F238E27FC236}">
                <a16:creationId xmlns:a16="http://schemas.microsoft.com/office/drawing/2014/main" id="{8AAD2BAA-B9B1-AB4F-8BA6-08278FFE5C4E}"/>
              </a:ext>
            </a:extLst>
          </p:cNvPr>
          <p:cNvPicPr>
            <a:picLocks noChangeAspect="1"/>
          </p:cNvPicPr>
          <p:nvPr/>
        </p:nvPicPr>
        <p:blipFill>
          <a:blip r:embed="rId5"/>
          <a:stretch>
            <a:fillRect/>
          </a:stretch>
        </p:blipFill>
        <p:spPr>
          <a:xfrm>
            <a:off x="8778726" y="3238863"/>
            <a:ext cx="2865588" cy="1920240"/>
          </a:xfrm>
          <a:prstGeom prst="rect">
            <a:avLst/>
          </a:prstGeom>
        </p:spPr>
      </p:pic>
      <p:pic>
        <p:nvPicPr>
          <p:cNvPr id="8" name="Picture 7">
            <a:extLst>
              <a:ext uri="{FF2B5EF4-FFF2-40B4-BE49-F238E27FC236}">
                <a16:creationId xmlns:a16="http://schemas.microsoft.com/office/drawing/2014/main" id="{DD9203BD-A912-7B4E-9FFC-09206B97139B}"/>
              </a:ext>
            </a:extLst>
          </p:cNvPr>
          <p:cNvPicPr>
            <a:picLocks noChangeAspect="1"/>
          </p:cNvPicPr>
          <p:nvPr/>
        </p:nvPicPr>
        <p:blipFill>
          <a:blip r:embed="rId5"/>
          <a:stretch>
            <a:fillRect/>
          </a:stretch>
        </p:blipFill>
        <p:spPr>
          <a:xfrm>
            <a:off x="2696666" y="4743652"/>
            <a:ext cx="2870232" cy="1923352"/>
          </a:xfrm>
          <a:prstGeom prst="rect">
            <a:avLst/>
          </a:prstGeom>
        </p:spPr>
      </p:pic>
      <p:pic>
        <p:nvPicPr>
          <p:cNvPr id="10" name="Picture 9">
            <a:extLst>
              <a:ext uri="{FF2B5EF4-FFF2-40B4-BE49-F238E27FC236}">
                <a16:creationId xmlns:a16="http://schemas.microsoft.com/office/drawing/2014/main" id="{D9E65726-20B4-9246-849E-A7B6A1F60B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3626" y="1424848"/>
            <a:ext cx="1092450" cy="1092450"/>
          </a:xfrm>
          <a:prstGeom prst="rect">
            <a:avLst/>
          </a:prstGeom>
        </p:spPr>
      </p:pic>
      <p:pic>
        <p:nvPicPr>
          <p:cNvPr id="12" name="Picture 11">
            <a:extLst>
              <a:ext uri="{FF2B5EF4-FFF2-40B4-BE49-F238E27FC236}">
                <a16:creationId xmlns:a16="http://schemas.microsoft.com/office/drawing/2014/main" id="{DA902B40-DA72-DF4E-9873-9B70BA71DD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5536" y="2634326"/>
            <a:ext cx="1097280" cy="1097280"/>
          </a:xfrm>
          <a:prstGeom prst="rect">
            <a:avLst/>
          </a:prstGeom>
        </p:spPr>
      </p:pic>
      <p:pic>
        <p:nvPicPr>
          <p:cNvPr id="14" name="Picture 13">
            <a:extLst>
              <a:ext uri="{FF2B5EF4-FFF2-40B4-BE49-F238E27FC236}">
                <a16:creationId xmlns:a16="http://schemas.microsoft.com/office/drawing/2014/main" id="{BC334D7F-86EC-7742-944D-6D0803C9B6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5536" y="5156688"/>
            <a:ext cx="1097280" cy="1097280"/>
          </a:xfrm>
          <a:prstGeom prst="rect">
            <a:avLst/>
          </a:prstGeom>
        </p:spPr>
      </p:pic>
      <p:cxnSp>
        <p:nvCxnSpPr>
          <p:cNvPr id="16" name="Straight Arrow Connector 15">
            <a:extLst>
              <a:ext uri="{FF2B5EF4-FFF2-40B4-BE49-F238E27FC236}">
                <a16:creationId xmlns:a16="http://schemas.microsoft.com/office/drawing/2014/main" id="{1D3ACE2B-15A6-0B40-9CF5-9429D6F9D292}"/>
              </a:ext>
            </a:extLst>
          </p:cNvPr>
          <p:cNvCxnSpPr>
            <a:cxnSpLocks/>
            <a:stCxn id="12" idx="3"/>
            <a:endCxn id="6" idx="1"/>
          </p:cNvCxnSpPr>
          <p:nvPr/>
        </p:nvCxnSpPr>
        <p:spPr>
          <a:xfrm>
            <a:off x="2372816" y="3182966"/>
            <a:ext cx="3714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EE5C6C5-01F9-064B-9E87-A0AD96072A7B}"/>
              </a:ext>
            </a:extLst>
          </p:cNvPr>
          <p:cNvCxnSpPr>
            <a:cxnSpLocks/>
            <a:stCxn id="14" idx="3"/>
            <a:endCxn id="8" idx="1"/>
          </p:cNvCxnSpPr>
          <p:nvPr/>
        </p:nvCxnSpPr>
        <p:spPr>
          <a:xfrm>
            <a:off x="2372816" y="5705328"/>
            <a:ext cx="3238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D353FB3-33F9-874E-BDCB-90F003A5E29B}"/>
              </a:ext>
            </a:extLst>
          </p:cNvPr>
          <p:cNvCxnSpPr>
            <a:cxnSpLocks/>
            <a:stCxn id="8" idx="3"/>
            <a:endCxn id="5" idx="1"/>
          </p:cNvCxnSpPr>
          <p:nvPr/>
        </p:nvCxnSpPr>
        <p:spPr>
          <a:xfrm flipV="1">
            <a:off x="5566898" y="4198983"/>
            <a:ext cx="575253" cy="15063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8F4C383-31A3-7C4A-A825-60ED193D8453}"/>
              </a:ext>
            </a:extLst>
          </p:cNvPr>
          <p:cNvCxnSpPr>
            <a:cxnSpLocks/>
            <a:stCxn id="6" idx="3"/>
            <a:endCxn id="5" idx="1"/>
          </p:cNvCxnSpPr>
          <p:nvPr/>
        </p:nvCxnSpPr>
        <p:spPr>
          <a:xfrm>
            <a:off x="5519311" y="3182966"/>
            <a:ext cx="622840" cy="10160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7D004D5-9323-5644-A57E-CAF50BD3CF47}"/>
              </a:ext>
            </a:extLst>
          </p:cNvPr>
          <p:cNvCxnSpPr>
            <a:cxnSpLocks/>
            <a:stCxn id="5" idx="0"/>
            <a:endCxn id="10" idx="2"/>
          </p:cNvCxnSpPr>
          <p:nvPr/>
        </p:nvCxnSpPr>
        <p:spPr>
          <a:xfrm flipH="1" flipV="1">
            <a:off x="6789851" y="2517298"/>
            <a:ext cx="1" cy="4205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01D6D00-16B0-A548-B19A-57075094EBD3}"/>
              </a:ext>
            </a:extLst>
          </p:cNvPr>
          <p:cNvCxnSpPr>
            <a:stCxn id="5" idx="3"/>
            <a:endCxn id="7" idx="1"/>
          </p:cNvCxnSpPr>
          <p:nvPr/>
        </p:nvCxnSpPr>
        <p:spPr>
          <a:xfrm>
            <a:off x="7437552" y="4198983"/>
            <a:ext cx="134117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D728196-00DC-4141-A8DF-FD9EF8231BB1}"/>
              </a:ext>
            </a:extLst>
          </p:cNvPr>
          <p:cNvSpPr txBox="1"/>
          <p:nvPr/>
        </p:nvSpPr>
        <p:spPr>
          <a:xfrm>
            <a:off x="9959827" y="3744635"/>
            <a:ext cx="705642" cy="646331"/>
          </a:xfrm>
          <a:prstGeom prst="rect">
            <a:avLst/>
          </a:prstGeom>
          <a:noFill/>
        </p:spPr>
        <p:txBody>
          <a:bodyPr wrap="none" rtlCol="0">
            <a:spAutoFit/>
          </a:bodyPr>
          <a:lstStyle/>
          <a:p>
            <a:r>
              <a:rPr lang="en-US" sz="3600" dirty="0">
                <a:solidFill>
                  <a:schemeClr val="bg1"/>
                </a:solidFill>
                <a:latin typeface="American Typewriter" panose="02090604020004020304" pitchFamily="18" charset="77"/>
                <a:ea typeface="Roboto" panose="02000000000000000000" pitchFamily="2" charset="0"/>
              </a:rPr>
              <a:t>AI</a:t>
            </a:r>
          </a:p>
        </p:txBody>
      </p:sp>
      <p:pic>
        <p:nvPicPr>
          <p:cNvPr id="54" name="Picture 53">
            <a:extLst>
              <a:ext uri="{FF2B5EF4-FFF2-40B4-BE49-F238E27FC236}">
                <a16:creationId xmlns:a16="http://schemas.microsoft.com/office/drawing/2014/main" id="{2EB65537-BC68-6541-8A0E-39F9D93E8241}"/>
              </a:ext>
            </a:extLst>
          </p:cNvPr>
          <p:cNvPicPr>
            <a:picLocks noChangeAspect="1"/>
          </p:cNvPicPr>
          <p:nvPr/>
        </p:nvPicPr>
        <p:blipFill>
          <a:blip r:embed="rId9"/>
          <a:stretch>
            <a:fillRect/>
          </a:stretch>
        </p:blipFill>
        <p:spPr>
          <a:xfrm>
            <a:off x="9145874" y="5306098"/>
            <a:ext cx="1905000" cy="1282700"/>
          </a:xfrm>
          <a:prstGeom prst="rect">
            <a:avLst/>
          </a:prstGeom>
        </p:spPr>
      </p:pic>
      <p:pic>
        <p:nvPicPr>
          <p:cNvPr id="55" name="Picture 54">
            <a:extLst>
              <a:ext uri="{FF2B5EF4-FFF2-40B4-BE49-F238E27FC236}">
                <a16:creationId xmlns:a16="http://schemas.microsoft.com/office/drawing/2014/main" id="{1B784965-6672-AA47-BDE2-41762B169D3A}"/>
              </a:ext>
            </a:extLst>
          </p:cNvPr>
          <p:cNvPicPr>
            <a:picLocks noChangeAspect="1"/>
          </p:cNvPicPr>
          <p:nvPr/>
        </p:nvPicPr>
        <p:blipFill>
          <a:blip r:embed="rId10"/>
          <a:stretch>
            <a:fillRect/>
          </a:stretch>
        </p:blipFill>
        <p:spPr>
          <a:xfrm>
            <a:off x="8143309" y="1778650"/>
            <a:ext cx="3501005" cy="1197848"/>
          </a:xfrm>
          <a:prstGeom prst="rect">
            <a:avLst/>
          </a:prstGeom>
        </p:spPr>
      </p:pic>
      <p:pic>
        <p:nvPicPr>
          <p:cNvPr id="57" name="Picture 56">
            <a:extLst>
              <a:ext uri="{FF2B5EF4-FFF2-40B4-BE49-F238E27FC236}">
                <a16:creationId xmlns:a16="http://schemas.microsoft.com/office/drawing/2014/main" id="{DD43DCFC-30A3-FA4C-A0E6-2C3262426F7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43626" y="5491518"/>
            <a:ext cx="1097280" cy="1097280"/>
          </a:xfrm>
          <a:prstGeom prst="rect">
            <a:avLst/>
          </a:prstGeom>
        </p:spPr>
      </p:pic>
      <p:pic>
        <p:nvPicPr>
          <p:cNvPr id="58" name="Picture 57">
            <a:extLst>
              <a:ext uri="{FF2B5EF4-FFF2-40B4-BE49-F238E27FC236}">
                <a16:creationId xmlns:a16="http://schemas.microsoft.com/office/drawing/2014/main" id="{88763D76-4395-5F4E-8D2C-A47F4B28405C}"/>
              </a:ext>
            </a:extLst>
          </p:cNvPr>
          <p:cNvPicPr>
            <a:picLocks noChangeAspect="1"/>
          </p:cNvPicPr>
          <p:nvPr/>
        </p:nvPicPr>
        <p:blipFill>
          <a:blip r:embed="rId12"/>
          <a:stretch>
            <a:fillRect/>
          </a:stretch>
        </p:blipFill>
        <p:spPr>
          <a:xfrm>
            <a:off x="3459725" y="1269031"/>
            <a:ext cx="1232492" cy="1232492"/>
          </a:xfrm>
          <a:prstGeom prst="rect">
            <a:avLst/>
          </a:prstGeom>
        </p:spPr>
      </p:pic>
      <p:cxnSp>
        <p:nvCxnSpPr>
          <p:cNvPr id="68" name="Straight Arrow Connector 67">
            <a:extLst>
              <a:ext uri="{FF2B5EF4-FFF2-40B4-BE49-F238E27FC236}">
                <a16:creationId xmlns:a16="http://schemas.microsoft.com/office/drawing/2014/main" id="{7E033F25-957E-324A-95AF-278802CF79AD}"/>
              </a:ext>
            </a:extLst>
          </p:cNvPr>
          <p:cNvCxnSpPr/>
          <p:nvPr/>
        </p:nvCxnSpPr>
        <p:spPr>
          <a:xfrm flipV="1">
            <a:off x="526941" y="1778650"/>
            <a:ext cx="0" cy="460716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696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8C65D-5832-7546-A2BE-FCE8150FDCAB}"/>
              </a:ext>
            </a:extLst>
          </p:cNvPr>
          <p:cNvSpPr>
            <a:spLocks noGrp="1"/>
          </p:cNvSpPr>
          <p:nvPr>
            <p:ph type="title"/>
          </p:nvPr>
        </p:nvSpPr>
        <p:spPr/>
        <p:txBody>
          <a:bodyPr/>
          <a:lstStyle/>
          <a:p>
            <a:r>
              <a:rPr lang="en-US" dirty="0"/>
              <a:t>Benefits</a:t>
            </a:r>
          </a:p>
        </p:txBody>
      </p:sp>
      <p:sp>
        <p:nvSpPr>
          <p:cNvPr id="3" name="Slide Number Placeholder 2">
            <a:extLst>
              <a:ext uri="{FF2B5EF4-FFF2-40B4-BE49-F238E27FC236}">
                <a16:creationId xmlns:a16="http://schemas.microsoft.com/office/drawing/2014/main" id="{9B8745F7-54E1-3F40-9784-86F379BA27DB}"/>
              </a:ext>
            </a:extLst>
          </p:cNvPr>
          <p:cNvSpPr>
            <a:spLocks noGrp="1"/>
          </p:cNvSpPr>
          <p:nvPr>
            <p:ph type="sldNum" sz="quarter" idx="4"/>
          </p:nvPr>
        </p:nvSpPr>
        <p:spPr/>
        <p:txBody>
          <a:bodyPr/>
          <a:lstStyle/>
          <a:p>
            <a:fld id="{936C95AE-7298-45E1-9514-94AFF5BED89B}" type="slidenum">
              <a:rPr lang="en-US" smtClean="0"/>
              <a:pPr/>
              <a:t>4</a:t>
            </a:fld>
            <a:endParaRPr lang="en-US" dirty="0"/>
          </a:p>
        </p:txBody>
      </p:sp>
      <p:sp>
        <p:nvSpPr>
          <p:cNvPr id="4" name="Rectangle 3">
            <a:extLst>
              <a:ext uri="{FF2B5EF4-FFF2-40B4-BE49-F238E27FC236}">
                <a16:creationId xmlns:a16="http://schemas.microsoft.com/office/drawing/2014/main" id="{4EEE2734-4559-7D49-891A-277F3991CF20}"/>
              </a:ext>
            </a:extLst>
          </p:cNvPr>
          <p:cNvSpPr/>
          <p:nvPr/>
        </p:nvSpPr>
        <p:spPr>
          <a:xfrm>
            <a:off x="526941" y="2277035"/>
            <a:ext cx="3578894" cy="3388659"/>
          </a:xfrm>
          <a:prstGeom prst="rect">
            <a:avLst/>
          </a:prstGeom>
          <a:solidFill>
            <a:schemeClr val="bg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A1BE8B9-6804-0E4A-B3EA-26933874C613}"/>
              </a:ext>
            </a:extLst>
          </p:cNvPr>
          <p:cNvSpPr/>
          <p:nvPr/>
        </p:nvSpPr>
        <p:spPr>
          <a:xfrm>
            <a:off x="4296180" y="2277035"/>
            <a:ext cx="3578894" cy="3388659"/>
          </a:xfrm>
          <a:prstGeom prst="rect">
            <a:avLst/>
          </a:prstGeom>
          <a:solidFill>
            <a:schemeClr val="bg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15367E2-3D26-3244-B20A-FD344B87C3C0}"/>
              </a:ext>
            </a:extLst>
          </p:cNvPr>
          <p:cNvSpPr/>
          <p:nvPr/>
        </p:nvSpPr>
        <p:spPr>
          <a:xfrm>
            <a:off x="8065420" y="2277035"/>
            <a:ext cx="3578894" cy="3388659"/>
          </a:xfrm>
          <a:prstGeom prst="rect">
            <a:avLst/>
          </a:prstGeom>
          <a:solidFill>
            <a:schemeClr val="bg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A57FF1E-E816-7D47-ABF1-CD8C67FDCF0A}"/>
              </a:ext>
            </a:extLst>
          </p:cNvPr>
          <p:cNvSpPr/>
          <p:nvPr/>
        </p:nvSpPr>
        <p:spPr>
          <a:xfrm>
            <a:off x="1878445" y="5227751"/>
            <a:ext cx="875886" cy="875886"/>
          </a:xfrm>
          <a:prstGeom prst="ellipse">
            <a:avLst/>
          </a:prstGeom>
          <a:solidFill>
            <a:schemeClr val="accent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462DA3A-ED3F-3343-86FE-513E0F49FA1E}"/>
              </a:ext>
            </a:extLst>
          </p:cNvPr>
          <p:cNvSpPr/>
          <p:nvPr/>
        </p:nvSpPr>
        <p:spPr>
          <a:xfrm>
            <a:off x="5704208" y="5227751"/>
            <a:ext cx="875886" cy="875886"/>
          </a:xfrm>
          <a:prstGeom prst="ellipse">
            <a:avLst/>
          </a:prstGeom>
          <a:solidFill>
            <a:schemeClr val="accent3"/>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9D988FD-4E1C-674E-B496-8591936E8A3A}"/>
              </a:ext>
            </a:extLst>
          </p:cNvPr>
          <p:cNvSpPr/>
          <p:nvPr/>
        </p:nvSpPr>
        <p:spPr>
          <a:xfrm>
            <a:off x="9416924" y="5227751"/>
            <a:ext cx="875886" cy="875886"/>
          </a:xfrm>
          <a:prstGeom prst="ellipse">
            <a:avLst/>
          </a:prstGeom>
          <a:solidFill>
            <a:schemeClr val="accent5"/>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E0815A8-2BC3-004D-8360-06761BA0D50E}"/>
              </a:ext>
            </a:extLst>
          </p:cNvPr>
          <p:cNvSpPr/>
          <p:nvPr/>
        </p:nvSpPr>
        <p:spPr>
          <a:xfrm>
            <a:off x="777951" y="3367880"/>
            <a:ext cx="3076874" cy="584775"/>
          </a:xfrm>
          <a:prstGeom prst="rect">
            <a:avLst/>
          </a:prstGeom>
        </p:spPr>
        <p:txBody>
          <a:bodyPr wrap="square">
            <a:spAutoFit/>
          </a:bodyPr>
          <a:lstStyle/>
          <a:p>
            <a:pPr marL="285750" indent="-285750">
              <a:lnSpc>
                <a:spcPct val="150000"/>
              </a:lnSpc>
              <a:buFont typeface="Arial" panose="020B0604020202020204" pitchFamily="34" charset="0"/>
              <a:buChar char="•"/>
            </a:pPr>
            <a:r>
              <a:rPr lang="en-US" sz="2400" dirty="0">
                <a:solidFill>
                  <a:schemeClr val="tx1">
                    <a:lumMod val="65000"/>
                    <a:lumOff val="35000"/>
                  </a:schemeClr>
                </a:solidFill>
                <a:latin typeface="Roboto Light" charset="0"/>
                <a:ea typeface="Roboto Light" charset="0"/>
                <a:cs typeface="Roboto Light" charset="0"/>
              </a:rPr>
              <a:t>Sensor attachment</a:t>
            </a:r>
          </a:p>
        </p:txBody>
      </p:sp>
      <p:sp>
        <p:nvSpPr>
          <p:cNvPr id="14" name="Rectangle 13">
            <a:extLst>
              <a:ext uri="{FF2B5EF4-FFF2-40B4-BE49-F238E27FC236}">
                <a16:creationId xmlns:a16="http://schemas.microsoft.com/office/drawing/2014/main" id="{EA03E9C0-DE1F-1A4C-8825-A853F5735722}"/>
              </a:ext>
            </a:extLst>
          </p:cNvPr>
          <p:cNvSpPr/>
          <p:nvPr/>
        </p:nvSpPr>
        <p:spPr>
          <a:xfrm>
            <a:off x="777951" y="2619786"/>
            <a:ext cx="3076874" cy="569900"/>
          </a:xfrm>
          <a:prstGeom prst="rect">
            <a:avLst/>
          </a:prstGeom>
        </p:spPr>
        <p:txBody>
          <a:bodyPr wrap="square">
            <a:spAutoFit/>
          </a:bodyPr>
          <a:lstStyle/>
          <a:p>
            <a:pPr algn="ctr">
              <a:lnSpc>
                <a:spcPct val="120000"/>
              </a:lnSpc>
            </a:pPr>
            <a:r>
              <a:rPr lang="en-US" sz="2800" dirty="0">
                <a:latin typeface="Roboto" panose="02000000000000000000" pitchFamily="2" charset="0"/>
                <a:ea typeface="Roboto" panose="02000000000000000000" pitchFamily="2" charset="0"/>
                <a:cs typeface="Roboto Light" charset="0"/>
              </a:rPr>
              <a:t>Plug and Play</a:t>
            </a:r>
            <a:endParaRPr lang="en-US" sz="2400" dirty="0">
              <a:latin typeface="Roboto" panose="02000000000000000000" pitchFamily="2" charset="0"/>
              <a:ea typeface="Roboto" panose="02000000000000000000" pitchFamily="2" charset="0"/>
              <a:cs typeface="Roboto Light" charset="0"/>
            </a:endParaRPr>
          </a:p>
        </p:txBody>
      </p:sp>
      <p:sp>
        <p:nvSpPr>
          <p:cNvPr id="15" name="Rectangle 14">
            <a:extLst>
              <a:ext uri="{FF2B5EF4-FFF2-40B4-BE49-F238E27FC236}">
                <a16:creationId xmlns:a16="http://schemas.microsoft.com/office/drawing/2014/main" id="{5C34A7C4-C8A1-F24B-969E-E6DF5C5F8901}"/>
              </a:ext>
            </a:extLst>
          </p:cNvPr>
          <p:cNvSpPr/>
          <p:nvPr/>
        </p:nvSpPr>
        <p:spPr>
          <a:xfrm>
            <a:off x="4547190" y="3367880"/>
            <a:ext cx="3076874" cy="1138773"/>
          </a:xfrm>
          <a:prstGeom prst="rect">
            <a:avLst/>
          </a:prstGeom>
        </p:spPr>
        <p:txBody>
          <a:bodyPr wrap="square">
            <a:spAutoFit/>
          </a:bodyPr>
          <a:lstStyle/>
          <a:p>
            <a:pPr marL="285750" indent="-285750">
              <a:lnSpc>
                <a:spcPct val="150000"/>
              </a:lnSpc>
              <a:buFont typeface="Arial" panose="020B0604020202020204" pitchFamily="34" charset="0"/>
              <a:buChar char="•"/>
            </a:pPr>
            <a:r>
              <a:rPr lang="en-US" sz="2400" dirty="0">
                <a:solidFill>
                  <a:schemeClr val="tx1">
                    <a:lumMod val="65000"/>
                    <a:lumOff val="35000"/>
                  </a:schemeClr>
                </a:solidFill>
                <a:latin typeface="Roboto Light" charset="0"/>
                <a:ea typeface="Roboto Light" charset="0"/>
                <a:cs typeface="Roboto Light" charset="0"/>
              </a:rPr>
              <a:t>Less than $50 for setup</a:t>
            </a:r>
          </a:p>
        </p:txBody>
      </p:sp>
      <p:sp>
        <p:nvSpPr>
          <p:cNvPr id="16" name="Rectangle 15">
            <a:extLst>
              <a:ext uri="{FF2B5EF4-FFF2-40B4-BE49-F238E27FC236}">
                <a16:creationId xmlns:a16="http://schemas.microsoft.com/office/drawing/2014/main" id="{0BFCA90A-2D53-3A4B-BC7E-B54382BF5D1D}"/>
              </a:ext>
            </a:extLst>
          </p:cNvPr>
          <p:cNvSpPr/>
          <p:nvPr/>
        </p:nvSpPr>
        <p:spPr>
          <a:xfrm>
            <a:off x="4547190" y="2619786"/>
            <a:ext cx="3076874" cy="569900"/>
          </a:xfrm>
          <a:prstGeom prst="rect">
            <a:avLst/>
          </a:prstGeom>
        </p:spPr>
        <p:txBody>
          <a:bodyPr wrap="square">
            <a:spAutoFit/>
          </a:bodyPr>
          <a:lstStyle/>
          <a:p>
            <a:pPr algn="ctr">
              <a:lnSpc>
                <a:spcPct val="120000"/>
              </a:lnSpc>
            </a:pPr>
            <a:r>
              <a:rPr lang="en-US" sz="2800" dirty="0">
                <a:latin typeface="Roboto" panose="02000000000000000000" pitchFamily="2" charset="0"/>
                <a:ea typeface="Roboto" panose="02000000000000000000" pitchFamily="2" charset="0"/>
                <a:cs typeface="Roboto Light" charset="0"/>
              </a:rPr>
              <a:t>Cost</a:t>
            </a:r>
            <a:endParaRPr lang="en-US" sz="2400" dirty="0">
              <a:latin typeface="Roboto" panose="02000000000000000000" pitchFamily="2" charset="0"/>
              <a:ea typeface="Roboto" panose="02000000000000000000" pitchFamily="2" charset="0"/>
              <a:cs typeface="Roboto Light" charset="0"/>
            </a:endParaRPr>
          </a:p>
        </p:txBody>
      </p:sp>
      <p:sp>
        <p:nvSpPr>
          <p:cNvPr id="17" name="Rectangle 16">
            <a:extLst>
              <a:ext uri="{FF2B5EF4-FFF2-40B4-BE49-F238E27FC236}">
                <a16:creationId xmlns:a16="http://schemas.microsoft.com/office/drawing/2014/main" id="{77952FFA-A287-EA42-B7E6-79ECB20847DF}"/>
              </a:ext>
            </a:extLst>
          </p:cNvPr>
          <p:cNvSpPr/>
          <p:nvPr/>
        </p:nvSpPr>
        <p:spPr>
          <a:xfrm>
            <a:off x="8316429" y="3367880"/>
            <a:ext cx="3076874" cy="584775"/>
          </a:xfrm>
          <a:prstGeom prst="rect">
            <a:avLst/>
          </a:prstGeom>
        </p:spPr>
        <p:txBody>
          <a:bodyPr wrap="square">
            <a:spAutoFit/>
          </a:bodyPr>
          <a:lstStyle/>
          <a:p>
            <a:pPr marL="285750" indent="-285750">
              <a:lnSpc>
                <a:spcPct val="150000"/>
              </a:lnSpc>
              <a:buFont typeface="Arial" panose="020B0604020202020204" pitchFamily="34" charset="0"/>
              <a:buChar char="•"/>
            </a:pPr>
            <a:r>
              <a:rPr lang="en-US" sz="2400" dirty="0">
                <a:solidFill>
                  <a:schemeClr val="tx1">
                    <a:lumMod val="65000"/>
                    <a:lumOff val="35000"/>
                  </a:schemeClr>
                </a:solidFill>
                <a:latin typeface="Roboto Light" charset="0"/>
                <a:ea typeface="Roboto Light" charset="0"/>
                <a:cs typeface="Roboto Light" charset="0"/>
              </a:rPr>
              <a:t>Mesh networks</a:t>
            </a:r>
          </a:p>
        </p:txBody>
      </p:sp>
      <p:sp>
        <p:nvSpPr>
          <p:cNvPr id="18" name="Rectangle 17">
            <a:extLst>
              <a:ext uri="{FF2B5EF4-FFF2-40B4-BE49-F238E27FC236}">
                <a16:creationId xmlns:a16="http://schemas.microsoft.com/office/drawing/2014/main" id="{8C68E3DA-8672-BA45-9E8F-F3777E863377}"/>
              </a:ext>
            </a:extLst>
          </p:cNvPr>
          <p:cNvSpPr/>
          <p:nvPr/>
        </p:nvSpPr>
        <p:spPr>
          <a:xfrm>
            <a:off x="8316429" y="2619786"/>
            <a:ext cx="3076874" cy="569900"/>
          </a:xfrm>
          <a:prstGeom prst="rect">
            <a:avLst/>
          </a:prstGeom>
        </p:spPr>
        <p:txBody>
          <a:bodyPr wrap="square">
            <a:spAutoFit/>
          </a:bodyPr>
          <a:lstStyle/>
          <a:p>
            <a:pPr algn="ctr">
              <a:lnSpc>
                <a:spcPct val="120000"/>
              </a:lnSpc>
            </a:pPr>
            <a:r>
              <a:rPr lang="en-US" sz="2800" dirty="0">
                <a:latin typeface="Roboto" panose="02000000000000000000" pitchFamily="2" charset="0"/>
                <a:ea typeface="Roboto" panose="02000000000000000000" pitchFamily="2" charset="0"/>
                <a:cs typeface="Roboto Light" charset="0"/>
              </a:rPr>
              <a:t>Scalability</a:t>
            </a:r>
            <a:endParaRPr lang="en-US" sz="2400" dirty="0">
              <a:latin typeface="Roboto" panose="02000000000000000000" pitchFamily="2" charset="0"/>
              <a:ea typeface="Roboto" panose="02000000000000000000" pitchFamily="2" charset="0"/>
              <a:cs typeface="Roboto Light" charset="0"/>
            </a:endParaRPr>
          </a:p>
        </p:txBody>
      </p:sp>
      <p:pic>
        <p:nvPicPr>
          <p:cNvPr id="11" name="Picture 10">
            <a:extLst>
              <a:ext uri="{FF2B5EF4-FFF2-40B4-BE49-F238E27FC236}">
                <a16:creationId xmlns:a16="http://schemas.microsoft.com/office/drawing/2014/main" id="{4643DFD2-13CB-3E4A-99D4-49BFE4BA2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691" y="5412961"/>
            <a:ext cx="502920" cy="502920"/>
          </a:xfrm>
          <a:prstGeom prst="rect">
            <a:avLst/>
          </a:prstGeom>
        </p:spPr>
      </p:pic>
      <p:pic>
        <p:nvPicPr>
          <p:cNvPr id="21" name="Picture 20">
            <a:extLst>
              <a:ext uri="{FF2B5EF4-FFF2-40B4-BE49-F238E27FC236}">
                <a16:creationId xmlns:a16="http://schemas.microsoft.com/office/drawing/2014/main" id="{F7F1D276-43C9-1A44-ACFC-385A23F1C7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9775" y="5412961"/>
            <a:ext cx="502920" cy="502920"/>
          </a:xfrm>
          <a:prstGeom prst="rect">
            <a:avLst/>
          </a:prstGeom>
        </p:spPr>
      </p:pic>
      <p:pic>
        <p:nvPicPr>
          <p:cNvPr id="24" name="Picture 23">
            <a:extLst>
              <a:ext uri="{FF2B5EF4-FFF2-40B4-BE49-F238E27FC236}">
                <a16:creationId xmlns:a16="http://schemas.microsoft.com/office/drawing/2014/main" id="{210E2E40-D022-F24F-A66D-EF4A76F284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3406" y="5412961"/>
            <a:ext cx="502920" cy="502920"/>
          </a:xfrm>
          <a:prstGeom prst="rect">
            <a:avLst/>
          </a:prstGeom>
        </p:spPr>
      </p:pic>
    </p:spTree>
    <p:extLst>
      <p:ext uri="{BB962C8B-B14F-4D97-AF65-F5344CB8AC3E}">
        <p14:creationId xmlns:p14="http://schemas.microsoft.com/office/powerpoint/2010/main" val="3340643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8C65D-5832-7546-A2BE-FCE8150FDCAB}"/>
              </a:ext>
            </a:extLst>
          </p:cNvPr>
          <p:cNvSpPr>
            <a:spLocks noGrp="1"/>
          </p:cNvSpPr>
          <p:nvPr>
            <p:ph type="title"/>
          </p:nvPr>
        </p:nvSpPr>
        <p:spPr/>
        <p:txBody>
          <a:bodyPr/>
          <a:lstStyle/>
          <a:p>
            <a:r>
              <a:rPr lang="en-US" dirty="0"/>
              <a:t>Future Additions</a:t>
            </a:r>
          </a:p>
        </p:txBody>
      </p:sp>
      <p:sp>
        <p:nvSpPr>
          <p:cNvPr id="3" name="Slide Number Placeholder 2">
            <a:extLst>
              <a:ext uri="{FF2B5EF4-FFF2-40B4-BE49-F238E27FC236}">
                <a16:creationId xmlns:a16="http://schemas.microsoft.com/office/drawing/2014/main" id="{9B8745F7-54E1-3F40-9784-86F379BA27DB}"/>
              </a:ext>
            </a:extLst>
          </p:cNvPr>
          <p:cNvSpPr>
            <a:spLocks noGrp="1"/>
          </p:cNvSpPr>
          <p:nvPr>
            <p:ph type="sldNum" sz="quarter" idx="4"/>
          </p:nvPr>
        </p:nvSpPr>
        <p:spPr/>
        <p:txBody>
          <a:bodyPr/>
          <a:lstStyle/>
          <a:p>
            <a:fld id="{936C95AE-7298-45E1-9514-94AFF5BED89B}" type="slidenum">
              <a:rPr lang="en-US" smtClean="0"/>
              <a:pPr/>
              <a:t>5</a:t>
            </a:fld>
            <a:endParaRPr lang="en-US" dirty="0"/>
          </a:p>
        </p:txBody>
      </p:sp>
      <p:sp>
        <p:nvSpPr>
          <p:cNvPr id="4" name="Rectangle 3">
            <a:extLst>
              <a:ext uri="{FF2B5EF4-FFF2-40B4-BE49-F238E27FC236}">
                <a16:creationId xmlns:a16="http://schemas.microsoft.com/office/drawing/2014/main" id="{4EEE2734-4559-7D49-891A-277F3991CF20}"/>
              </a:ext>
            </a:extLst>
          </p:cNvPr>
          <p:cNvSpPr/>
          <p:nvPr/>
        </p:nvSpPr>
        <p:spPr>
          <a:xfrm>
            <a:off x="526941" y="2277035"/>
            <a:ext cx="3578894" cy="3388659"/>
          </a:xfrm>
          <a:prstGeom prst="rect">
            <a:avLst/>
          </a:prstGeom>
          <a:solidFill>
            <a:schemeClr val="bg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A1BE8B9-6804-0E4A-B3EA-26933874C613}"/>
              </a:ext>
            </a:extLst>
          </p:cNvPr>
          <p:cNvSpPr/>
          <p:nvPr/>
        </p:nvSpPr>
        <p:spPr>
          <a:xfrm>
            <a:off x="4296180" y="2277035"/>
            <a:ext cx="3578894" cy="3388659"/>
          </a:xfrm>
          <a:prstGeom prst="rect">
            <a:avLst/>
          </a:prstGeom>
          <a:solidFill>
            <a:schemeClr val="bg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15367E2-3D26-3244-B20A-FD344B87C3C0}"/>
              </a:ext>
            </a:extLst>
          </p:cNvPr>
          <p:cNvSpPr/>
          <p:nvPr/>
        </p:nvSpPr>
        <p:spPr>
          <a:xfrm>
            <a:off x="8065420" y="2277035"/>
            <a:ext cx="3578894" cy="3388659"/>
          </a:xfrm>
          <a:prstGeom prst="rect">
            <a:avLst/>
          </a:prstGeom>
          <a:solidFill>
            <a:schemeClr val="bg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A57FF1E-E816-7D47-ABF1-CD8C67FDCF0A}"/>
              </a:ext>
            </a:extLst>
          </p:cNvPr>
          <p:cNvSpPr/>
          <p:nvPr/>
        </p:nvSpPr>
        <p:spPr>
          <a:xfrm>
            <a:off x="1878445" y="5227751"/>
            <a:ext cx="875886" cy="875886"/>
          </a:xfrm>
          <a:prstGeom prst="ellipse">
            <a:avLst/>
          </a:prstGeom>
          <a:solidFill>
            <a:schemeClr val="accent1"/>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462DA3A-ED3F-3343-86FE-513E0F49FA1E}"/>
              </a:ext>
            </a:extLst>
          </p:cNvPr>
          <p:cNvSpPr/>
          <p:nvPr/>
        </p:nvSpPr>
        <p:spPr>
          <a:xfrm>
            <a:off x="5704208" y="5227751"/>
            <a:ext cx="875886" cy="875886"/>
          </a:xfrm>
          <a:prstGeom prst="ellipse">
            <a:avLst/>
          </a:prstGeom>
          <a:solidFill>
            <a:schemeClr val="accent3"/>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9D988FD-4E1C-674E-B496-8591936E8A3A}"/>
              </a:ext>
            </a:extLst>
          </p:cNvPr>
          <p:cNvSpPr/>
          <p:nvPr/>
        </p:nvSpPr>
        <p:spPr>
          <a:xfrm>
            <a:off x="9416924" y="5227751"/>
            <a:ext cx="875886" cy="875886"/>
          </a:xfrm>
          <a:prstGeom prst="ellipse">
            <a:avLst/>
          </a:prstGeom>
          <a:solidFill>
            <a:schemeClr val="accent5"/>
          </a:solidFill>
          <a:ln>
            <a:noFill/>
          </a:ln>
          <a:effectLst>
            <a:outerShdw blurRad="38100" dist="127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E0815A8-2BC3-004D-8360-06761BA0D50E}"/>
              </a:ext>
            </a:extLst>
          </p:cNvPr>
          <p:cNvSpPr/>
          <p:nvPr/>
        </p:nvSpPr>
        <p:spPr>
          <a:xfrm>
            <a:off x="777951" y="3367880"/>
            <a:ext cx="3076874" cy="1692771"/>
          </a:xfrm>
          <a:prstGeom prst="rect">
            <a:avLst/>
          </a:prstGeom>
        </p:spPr>
        <p:txBody>
          <a:bodyPr wrap="square">
            <a:spAutoFit/>
          </a:bodyPr>
          <a:lstStyle/>
          <a:p>
            <a:pPr marL="285750" indent="-285750">
              <a:lnSpc>
                <a:spcPct val="150000"/>
              </a:lnSpc>
              <a:buFont typeface="Arial" panose="020B0604020202020204" pitchFamily="34" charset="0"/>
              <a:buChar char="•"/>
            </a:pPr>
            <a:r>
              <a:rPr lang="en-US" sz="2400" dirty="0">
                <a:solidFill>
                  <a:schemeClr val="tx1">
                    <a:lumMod val="65000"/>
                    <a:lumOff val="35000"/>
                  </a:schemeClr>
                </a:solidFill>
                <a:latin typeface="Roboto Light" charset="0"/>
                <a:ea typeface="Roboto Light" charset="0"/>
                <a:cs typeface="Roboto Light" charset="0"/>
              </a:rPr>
              <a:t>Crowdsourcing model development</a:t>
            </a:r>
          </a:p>
        </p:txBody>
      </p:sp>
      <p:sp>
        <p:nvSpPr>
          <p:cNvPr id="14" name="Rectangle 13">
            <a:extLst>
              <a:ext uri="{FF2B5EF4-FFF2-40B4-BE49-F238E27FC236}">
                <a16:creationId xmlns:a16="http://schemas.microsoft.com/office/drawing/2014/main" id="{EA03E9C0-DE1F-1A4C-8825-A853F5735722}"/>
              </a:ext>
            </a:extLst>
          </p:cNvPr>
          <p:cNvSpPr/>
          <p:nvPr/>
        </p:nvSpPr>
        <p:spPr>
          <a:xfrm>
            <a:off x="777951" y="2619786"/>
            <a:ext cx="3076874" cy="569900"/>
          </a:xfrm>
          <a:prstGeom prst="rect">
            <a:avLst/>
          </a:prstGeom>
        </p:spPr>
        <p:txBody>
          <a:bodyPr wrap="square">
            <a:spAutoFit/>
          </a:bodyPr>
          <a:lstStyle/>
          <a:p>
            <a:pPr algn="ctr">
              <a:lnSpc>
                <a:spcPct val="120000"/>
              </a:lnSpc>
            </a:pPr>
            <a:r>
              <a:rPr lang="en-US" sz="2800" dirty="0">
                <a:latin typeface="Roboto" panose="02000000000000000000" pitchFamily="2" charset="0"/>
                <a:ea typeface="Roboto" panose="02000000000000000000" pitchFamily="2" charset="0"/>
                <a:cs typeface="Roboto Light" charset="0"/>
              </a:rPr>
              <a:t>More Models</a:t>
            </a:r>
            <a:endParaRPr lang="en-US" sz="2400" dirty="0">
              <a:latin typeface="Roboto" panose="02000000000000000000" pitchFamily="2" charset="0"/>
              <a:ea typeface="Roboto" panose="02000000000000000000" pitchFamily="2" charset="0"/>
              <a:cs typeface="Roboto Light" charset="0"/>
            </a:endParaRPr>
          </a:p>
        </p:txBody>
      </p:sp>
      <p:sp>
        <p:nvSpPr>
          <p:cNvPr id="15" name="Rectangle 14">
            <a:extLst>
              <a:ext uri="{FF2B5EF4-FFF2-40B4-BE49-F238E27FC236}">
                <a16:creationId xmlns:a16="http://schemas.microsoft.com/office/drawing/2014/main" id="{5C34A7C4-C8A1-F24B-969E-E6DF5C5F8901}"/>
              </a:ext>
            </a:extLst>
          </p:cNvPr>
          <p:cNvSpPr/>
          <p:nvPr/>
        </p:nvSpPr>
        <p:spPr>
          <a:xfrm>
            <a:off x="4547190" y="3367880"/>
            <a:ext cx="3076874" cy="1138773"/>
          </a:xfrm>
          <a:prstGeom prst="rect">
            <a:avLst/>
          </a:prstGeom>
        </p:spPr>
        <p:txBody>
          <a:bodyPr wrap="square">
            <a:spAutoFit/>
          </a:bodyPr>
          <a:lstStyle/>
          <a:p>
            <a:pPr marL="285750" indent="-285750">
              <a:lnSpc>
                <a:spcPct val="150000"/>
              </a:lnSpc>
              <a:buFont typeface="Arial" panose="020B0604020202020204" pitchFamily="34" charset="0"/>
              <a:buChar char="•"/>
            </a:pPr>
            <a:r>
              <a:rPr lang="en-US" sz="2400" dirty="0">
                <a:solidFill>
                  <a:schemeClr val="tx1">
                    <a:lumMod val="65000"/>
                    <a:lumOff val="35000"/>
                  </a:schemeClr>
                </a:solidFill>
                <a:latin typeface="Roboto Light" charset="0"/>
                <a:ea typeface="Roboto Light" charset="0"/>
                <a:cs typeface="Roboto Light" charset="0"/>
              </a:rPr>
              <a:t>IFTT</a:t>
            </a:r>
          </a:p>
          <a:p>
            <a:pPr marL="285750" indent="-285750">
              <a:lnSpc>
                <a:spcPct val="150000"/>
              </a:lnSpc>
              <a:buFont typeface="Arial" panose="020B0604020202020204" pitchFamily="34" charset="0"/>
              <a:buChar char="•"/>
            </a:pPr>
            <a:r>
              <a:rPr lang="en-US" sz="2400" dirty="0">
                <a:solidFill>
                  <a:schemeClr val="tx1">
                    <a:lumMod val="65000"/>
                    <a:lumOff val="35000"/>
                  </a:schemeClr>
                </a:solidFill>
                <a:latin typeface="Roboto Light" charset="0"/>
                <a:ea typeface="Roboto Light" charset="0"/>
                <a:cs typeface="Roboto Light" charset="0"/>
              </a:rPr>
              <a:t>Weather stations</a:t>
            </a:r>
          </a:p>
        </p:txBody>
      </p:sp>
      <p:sp>
        <p:nvSpPr>
          <p:cNvPr id="16" name="Rectangle 15">
            <a:extLst>
              <a:ext uri="{FF2B5EF4-FFF2-40B4-BE49-F238E27FC236}">
                <a16:creationId xmlns:a16="http://schemas.microsoft.com/office/drawing/2014/main" id="{0BFCA90A-2D53-3A4B-BC7E-B54382BF5D1D}"/>
              </a:ext>
            </a:extLst>
          </p:cNvPr>
          <p:cNvSpPr/>
          <p:nvPr/>
        </p:nvSpPr>
        <p:spPr>
          <a:xfrm>
            <a:off x="4547190" y="2619786"/>
            <a:ext cx="3076874" cy="569900"/>
          </a:xfrm>
          <a:prstGeom prst="rect">
            <a:avLst/>
          </a:prstGeom>
        </p:spPr>
        <p:txBody>
          <a:bodyPr wrap="square">
            <a:spAutoFit/>
          </a:bodyPr>
          <a:lstStyle/>
          <a:p>
            <a:pPr algn="ctr">
              <a:lnSpc>
                <a:spcPct val="120000"/>
              </a:lnSpc>
            </a:pPr>
            <a:r>
              <a:rPr lang="en-US" sz="2800" dirty="0">
                <a:latin typeface="Roboto" panose="02000000000000000000" pitchFamily="2" charset="0"/>
                <a:ea typeface="Roboto" panose="02000000000000000000" pitchFamily="2" charset="0"/>
                <a:cs typeface="Roboto Light" charset="0"/>
              </a:rPr>
              <a:t>Compatibility</a:t>
            </a:r>
            <a:endParaRPr lang="en-US" sz="2400" dirty="0">
              <a:latin typeface="Roboto" panose="02000000000000000000" pitchFamily="2" charset="0"/>
              <a:ea typeface="Roboto" panose="02000000000000000000" pitchFamily="2" charset="0"/>
              <a:cs typeface="Roboto Light" charset="0"/>
            </a:endParaRPr>
          </a:p>
        </p:txBody>
      </p:sp>
      <p:sp>
        <p:nvSpPr>
          <p:cNvPr id="17" name="Rectangle 16">
            <a:extLst>
              <a:ext uri="{FF2B5EF4-FFF2-40B4-BE49-F238E27FC236}">
                <a16:creationId xmlns:a16="http://schemas.microsoft.com/office/drawing/2014/main" id="{77952FFA-A287-EA42-B7E6-79ECB20847DF}"/>
              </a:ext>
            </a:extLst>
          </p:cNvPr>
          <p:cNvSpPr/>
          <p:nvPr/>
        </p:nvSpPr>
        <p:spPr>
          <a:xfrm>
            <a:off x="8316429" y="3367880"/>
            <a:ext cx="3076874" cy="1692771"/>
          </a:xfrm>
          <a:prstGeom prst="rect">
            <a:avLst/>
          </a:prstGeom>
        </p:spPr>
        <p:txBody>
          <a:bodyPr wrap="square">
            <a:spAutoFit/>
          </a:bodyPr>
          <a:lstStyle/>
          <a:p>
            <a:pPr marL="285750" indent="-285750">
              <a:lnSpc>
                <a:spcPct val="150000"/>
              </a:lnSpc>
              <a:buFont typeface="Arial" panose="020B0604020202020204" pitchFamily="34" charset="0"/>
              <a:buChar char="•"/>
            </a:pPr>
            <a:r>
              <a:rPr lang="en-US" sz="2400" dirty="0">
                <a:solidFill>
                  <a:schemeClr val="tx1">
                    <a:lumMod val="65000"/>
                    <a:lumOff val="35000"/>
                  </a:schemeClr>
                </a:solidFill>
                <a:latin typeface="Roboto Light" charset="0"/>
                <a:ea typeface="Roboto Light" charset="0"/>
                <a:cs typeface="Roboto Light" charset="0"/>
              </a:rPr>
              <a:t>Weather API</a:t>
            </a:r>
          </a:p>
          <a:p>
            <a:pPr marL="285750" indent="-285750">
              <a:lnSpc>
                <a:spcPct val="150000"/>
              </a:lnSpc>
              <a:buFont typeface="Arial" panose="020B0604020202020204" pitchFamily="34" charset="0"/>
              <a:buChar char="•"/>
            </a:pPr>
            <a:r>
              <a:rPr lang="en-US" sz="2400" dirty="0">
                <a:solidFill>
                  <a:schemeClr val="tx1">
                    <a:lumMod val="65000"/>
                    <a:lumOff val="35000"/>
                  </a:schemeClr>
                </a:solidFill>
                <a:latin typeface="Roboto Light" charset="0"/>
                <a:ea typeface="Roboto Light" charset="0"/>
                <a:cs typeface="Roboto Light" charset="0"/>
              </a:rPr>
              <a:t>Model improvement</a:t>
            </a:r>
          </a:p>
        </p:txBody>
      </p:sp>
      <p:sp>
        <p:nvSpPr>
          <p:cNvPr id="18" name="Rectangle 17">
            <a:extLst>
              <a:ext uri="{FF2B5EF4-FFF2-40B4-BE49-F238E27FC236}">
                <a16:creationId xmlns:a16="http://schemas.microsoft.com/office/drawing/2014/main" id="{8C68E3DA-8672-BA45-9E8F-F3777E863377}"/>
              </a:ext>
            </a:extLst>
          </p:cNvPr>
          <p:cNvSpPr/>
          <p:nvPr/>
        </p:nvSpPr>
        <p:spPr>
          <a:xfrm>
            <a:off x="8316429" y="2619786"/>
            <a:ext cx="3076874" cy="569900"/>
          </a:xfrm>
          <a:prstGeom prst="rect">
            <a:avLst/>
          </a:prstGeom>
        </p:spPr>
        <p:txBody>
          <a:bodyPr wrap="square">
            <a:spAutoFit/>
          </a:bodyPr>
          <a:lstStyle/>
          <a:p>
            <a:pPr algn="ctr">
              <a:lnSpc>
                <a:spcPct val="120000"/>
              </a:lnSpc>
            </a:pPr>
            <a:r>
              <a:rPr lang="en-US" sz="2800" dirty="0">
                <a:latin typeface="Roboto" panose="02000000000000000000" pitchFamily="2" charset="0"/>
                <a:ea typeface="Roboto" panose="02000000000000000000" pitchFamily="2" charset="0"/>
                <a:cs typeface="Roboto Light" charset="0"/>
              </a:rPr>
              <a:t>Data Mining</a:t>
            </a:r>
            <a:endParaRPr lang="en-US" sz="2400" dirty="0">
              <a:latin typeface="Roboto" panose="02000000000000000000" pitchFamily="2" charset="0"/>
              <a:ea typeface="Roboto" panose="02000000000000000000" pitchFamily="2" charset="0"/>
              <a:cs typeface="Roboto Light" charset="0"/>
            </a:endParaRPr>
          </a:p>
        </p:txBody>
      </p:sp>
      <p:pic>
        <p:nvPicPr>
          <p:cNvPr id="12" name="Picture 11">
            <a:extLst>
              <a:ext uri="{FF2B5EF4-FFF2-40B4-BE49-F238E27FC236}">
                <a16:creationId xmlns:a16="http://schemas.microsoft.com/office/drawing/2014/main" id="{1270FF72-6D73-D34C-B10B-651E64F1A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3406" y="5412961"/>
            <a:ext cx="502920" cy="502920"/>
          </a:xfrm>
          <a:prstGeom prst="rect">
            <a:avLst/>
          </a:prstGeom>
        </p:spPr>
      </p:pic>
      <p:pic>
        <p:nvPicPr>
          <p:cNvPr id="20" name="Picture 19">
            <a:extLst>
              <a:ext uri="{FF2B5EF4-FFF2-40B4-BE49-F238E27FC236}">
                <a16:creationId xmlns:a16="http://schemas.microsoft.com/office/drawing/2014/main" id="{5717948E-5B53-E74D-89FF-02C5E04F9D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0691" y="5412961"/>
            <a:ext cx="502920" cy="502920"/>
          </a:xfrm>
          <a:prstGeom prst="rect">
            <a:avLst/>
          </a:prstGeom>
        </p:spPr>
      </p:pic>
      <p:pic>
        <p:nvPicPr>
          <p:cNvPr id="23" name="Picture 22">
            <a:extLst>
              <a:ext uri="{FF2B5EF4-FFF2-40B4-BE49-F238E27FC236}">
                <a16:creationId xmlns:a16="http://schemas.microsoft.com/office/drawing/2014/main" id="{0C40D07F-0B28-324B-9CAE-07BB27E212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4928" y="5412961"/>
            <a:ext cx="502920" cy="502920"/>
          </a:xfrm>
          <a:prstGeom prst="rect">
            <a:avLst/>
          </a:prstGeom>
        </p:spPr>
      </p:pic>
    </p:spTree>
    <p:extLst>
      <p:ext uri="{BB962C8B-B14F-4D97-AF65-F5344CB8AC3E}">
        <p14:creationId xmlns:p14="http://schemas.microsoft.com/office/powerpoint/2010/main" val="2254633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DCC0A8-3818-274A-80BC-9DDA8AB74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490"/>
            <a:ext cx="12192000" cy="6753020"/>
          </a:xfrm>
          <a:prstGeom prst="rect">
            <a:avLst/>
          </a:prstGeom>
        </p:spPr>
      </p:pic>
    </p:spTree>
    <p:extLst>
      <p:ext uri="{BB962C8B-B14F-4D97-AF65-F5344CB8AC3E}">
        <p14:creationId xmlns:p14="http://schemas.microsoft.com/office/powerpoint/2010/main" val="4079345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5B5B65-217C-9049-BDBA-7F3DFFF37E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440" y="0"/>
            <a:ext cx="11233120" cy="6858000"/>
          </a:xfrm>
          <a:prstGeom prst="rect">
            <a:avLst/>
          </a:prstGeom>
        </p:spPr>
      </p:pic>
    </p:spTree>
    <p:extLst>
      <p:ext uri="{BB962C8B-B14F-4D97-AF65-F5344CB8AC3E}">
        <p14:creationId xmlns:p14="http://schemas.microsoft.com/office/powerpoint/2010/main" val="2185313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a:xfrm>
            <a:off x="7532207" y="0"/>
            <a:ext cx="4659793" cy="6858000"/>
          </a:xfrm>
          <a:custGeom>
            <a:avLst/>
            <a:gdLst>
              <a:gd name="connsiteX0" fmla="*/ 0 w 4659793"/>
              <a:gd name="connsiteY0" fmla="*/ 0 h 6858000"/>
              <a:gd name="connsiteX1" fmla="*/ 4659793 w 4659793"/>
              <a:gd name="connsiteY1" fmla="*/ 0 h 6858000"/>
              <a:gd name="connsiteX2" fmla="*/ 4659793 w 4659793"/>
              <a:gd name="connsiteY2" fmla="*/ 6858000 h 6858000"/>
              <a:gd name="connsiteX3" fmla="*/ 0 w 46597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59793" h="6858000">
                <a:moveTo>
                  <a:pt x="0" y="0"/>
                </a:moveTo>
                <a:lnTo>
                  <a:pt x="4659793" y="0"/>
                </a:lnTo>
                <a:lnTo>
                  <a:pt x="4659793" y="6858000"/>
                </a:lnTo>
                <a:lnTo>
                  <a:pt x="0" y="6858000"/>
                </a:lnTo>
                <a:close/>
              </a:path>
            </a:pathLst>
          </a:custGeom>
          <a:solidFill>
            <a:schemeClr val="accent5">
              <a:lumMod val="60000"/>
              <a:lumOff val="40000"/>
            </a:schemeClr>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6064369" y="0"/>
            <a:ext cx="6127631" cy="6858000"/>
          </a:xfrm>
          <a:custGeom>
            <a:avLst/>
            <a:gdLst>
              <a:gd name="connsiteX0" fmla="*/ 0 w 6127631"/>
              <a:gd name="connsiteY0" fmla="*/ 0 h 6858000"/>
              <a:gd name="connsiteX1" fmla="*/ 5042155 w 6127631"/>
              <a:gd name="connsiteY1" fmla="*/ 0 h 6858000"/>
              <a:gd name="connsiteX2" fmla="*/ 6127631 w 6127631"/>
              <a:gd name="connsiteY2" fmla="*/ 1625159 h 6858000"/>
              <a:gd name="connsiteX3" fmla="*/ 6127631 w 6127631"/>
              <a:gd name="connsiteY3" fmla="*/ 5232842 h 6858000"/>
              <a:gd name="connsiteX4" fmla="*/ 5042155 w 6127631"/>
              <a:gd name="connsiteY4" fmla="*/ 6858000 h 6858000"/>
              <a:gd name="connsiteX5" fmla="*/ 0 w 612763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27631" h="6858000">
                <a:moveTo>
                  <a:pt x="0" y="0"/>
                </a:moveTo>
                <a:lnTo>
                  <a:pt x="5042155" y="0"/>
                </a:lnTo>
                <a:lnTo>
                  <a:pt x="6127631" y="1625159"/>
                </a:lnTo>
                <a:lnTo>
                  <a:pt x="6127631" y="5232842"/>
                </a:lnTo>
                <a:lnTo>
                  <a:pt x="5042155" y="6858000"/>
                </a:lnTo>
                <a:lnTo>
                  <a:pt x="0" y="6858000"/>
                </a:lnTo>
                <a:close/>
              </a:path>
            </a:pathLst>
          </a:custGeom>
          <a:solidFill>
            <a:schemeClr val="accent5"/>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entagon 13"/>
          <p:cNvSpPr/>
          <p:nvPr/>
        </p:nvSpPr>
        <p:spPr>
          <a:xfrm>
            <a:off x="3696872" y="0"/>
            <a:ext cx="7332453" cy="6858000"/>
          </a:xfrm>
          <a:prstGeom prst="homePlate">
            <a:avLst>
              <a:gd name="adj" fmla="val 33396"/>
            </a:avLst>
          </a:prstGeom>
          <a:solidFill>
            <a:schemeClr val="accent4"/>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entagon 14"/>
          <p:cNvSpPr/>
          <p:nvPr/>
        </p:nvSpPr>
        <p:spPr>
          <a:xfrm>
            <a:off x="1930303" y="0"/>
            <a:ext cx="7332453" cy="6858000"/>
          </a:xfrm>
          <a:prstGeom prst="homePlate">
            <a:avLst>
              <a:gd name="adj" fmla="val 33396"/>
            </a:avLst>
          </a:prstGeom>
          <a:solidFill>
            <a:schemeClr val="accent2"/>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entagon 12"/>
          <p:cNvSpPr/>
          <p:nvPr/>
        </p:nvSpPr>
        <p:spPr>
          <a:xfrm>
            <a:off x="631574" y="0"/>
            <a:ext cx="7332453" cy="6858000"/>
          </a:xfrm>
          <a:prstGeom prst="homePlate">
            <a:avLst>
              <a:gd name="adj" fmla="val 33396"/>
            </a:avLst>
          </a:prstGeom>
          <a:solidFill>
            <a:schemeClr val="accent6"/>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a:off x="303770" y="0"/>
            <a:ext cx="7332453" cy="6858000"/>
          </a:xfrm>
          <a:prstGeom prst="homePlate">
            <a:avLst>
              <a:gd name="adj" fmla="val 33396"/>
            </a:avLst>
          </a:prstGeom>
          <a:solidFill>
            <a:schemeClr val="tx2"/>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entagon 1"/>
          <p:cNvSpPr/>
          <p:nvPr/>
        </p:nvSpPr>
        <p:spPr>
          <a:xfrm>
            <a:off x="-524063" y="0"/>
            <a:ext cx="7332453" cy="6858000"/>
          </a:xfrm>
          <a:prstGeom prst="homePlate">
            <a:avLst>
              <a:gd name="adj" fmla="val 33396"/>
            </a:avLst>
          </a:prstGeom>
          <a:solidFill>
            <a:schemeClr val="accent2"/>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31574" y="2689571"/>
            <a:ext cx="6026953" cy="866904"/>
          </a:xfrm>
          <a:prstGeom prst="rect">
            <a:avLst/>
          </a:prstGeom>
        </p:spPr>
        <p:txBody>
          <a:bodyPr wrap="square">
            <a:spAutoFit/>
          </a:bodyPr>
          <a:lstStyle/>
          <a:p>
            <a:pPr>
              <a:lnSpc>
                <a:spcPct val="140000"/>
              </a:lnSpc>
            </a:pPr>
            <a:r>
              <a:rPr lang="en-US" sz="4000" dirty="0">
                <a:solidFill>
                  <a:schemeClr val="bg1"/>
                </a:solidFill>
                <a:latin typeface="Roboto Light" charset="0"/>
                <a:ea typeface="Roboto Light" charset="0"/>
                <a:cs typeface="Roboto Light" charset="0"/>
              </a:rPr>
              <a:t>Demo and Q&amp;A</a:t>
            </a:r>
          </a:p>
        </p:txBody>
      </p:sp>
      <p:sp>
        <p:nvSpPr>
          <p:cNvPr id="43" name="Rectangle 42"/>
          <p:cNvSpPr/>
          <p:nvPr/>
        </p:nvSpPr>
        <p:spPr>
          <a:xfrm>
            <a:off x="631574" y="3556475"/>
            <a:ext cx="6026953" cy="830997"/>
          </a:xfrm>
          <a:prstGeom prst="rect">
            <a:avLst/>
          </a:prstGeom>
        </p:spPr>
        <p:txBody>
          <a:bodyPr wrap="square">
            <a:spAutoFit/>
          </a:bodyPr>
          <a:lstStyle/>
          <a:p>
            <a:r>
              <a:rPr lang="en-US" sz="2400" dirty="0">
                <a:solidFill>
                  <a:schemeClr val="bg1"/>
                </a:solidFill>
                <a:latin typeface="Roboto Light" panose="02000000000000000000" pitchFamily="2" charset="0"/>
                <a:ea typeface="Roboto Light" panose="02000000000000000000" pitchFamily="2" charset="0"/>
                <a:cs typeface="Roboto Thin" charset="0"/>
              </a:rPr>
              <a:t>Source code:</a:t>
            </a:r>
          </a:p>
          <a:p>
            <a:r>
              <a:rPr lang="en-US" sz="2200" dirty="0">
                <a:solidFill>
                  <a:schemeClr val="bg1"/>
                </a:solidFill>
                <a:latin typeface="Roboto Light" panose="02000000000000000000" pitchFamily="2" charset="0"/>
                <a:ea typeface="Roboto Light" panose="02000000000000000000" pitchFamily="2" charset="0"/>
                <a:hlinkClick r:id="rId3">
                  <a:extLst>
                    <a:ext uri="{A12FA001-AC4F-418D-AE19-62706E023703}">
                      <ahyp:hlinkClr xmlns:ahyp="http://schemas.microsoft.com/office/drawing/2018/hyperlinkcolor" val="tx"/>
                    </a:ext>
                  </a:extLst>
                </a:hlinkClick>
              </a:rPr>
              <a:t>https://github.com/raylin01/iotworld2019</a:t>
            </a:r>
            <a:endParaRPr lang="en-US" sz="2200" dirty="0">
              <a:solidFill>
                <a:schemeClr val="bg1"/>
              </a:solidFill>
              <a:latin typeface="Roboto Light" panose="02000000000000000000" pitchFamily="2" charset="0"/>
              <a:ea typeface="Roboto Light" panose="02000000000000000000" pitchFamily="2" charset="0"/>
              <a:cs typeface="Roboto Thin" charset="0"/>
            </a:endParaRPr>
          </a:p>
        </p:txBody>
      </p:sp>
    </p:spTree>
    <p:extLst>
      <p:ext uri="{BB962C8B-B14F-4D97-AF65-F5344CB8AC3E}">
        <p14:creationId xmlns:p14="http://schemas.microsoft.com/office/powerpoint/2010/main" val="2914231881"/>
      </p:ext>
    </p:extLst>
  </p:cSld>
  <p:clrMapOvr>
    <a:masterClrMapping/>
  </p:clrMapOvr>
</p:sld>
</file>

<file path=ppt/theme/theme1.xml><?xml version="1.0" encoding="utf-8"?>
<a:theme xmlns:a="http://schemas.openxmlformats.org/drawingml/2006/main" name="Blank">
  <a:themeElements>
    <a:clrScheme name="Custom 2">
      <a:dk1>
        <a:srgbClr val="000000"/>
      </a:dk1>
      <a:lt1>
        <a:srgbClr val="FFFFFF"/>
      </a:lt1>
      <a:dk2>
        <a:srgbClr val="263238"/>
      </a:dk2>
      <a:lt2>
        <a:srgbClr val="ECEFF1"/>
      </a:lt2>
      <a:accent1>
        <a:srgbClr val="37474F"/>
      </a:accent1>
      <a:accent2>
        <a:srgbClr val="455A64"/>
      </a:accent2>
      <a:accent3>
        <a:srgbClr val="546E7A"/>
      </a:accent3>
      <a:accent4>
        <a:srgbClr val="607D8B"/>
      </a:accent4>
      <a:accent5>
        <a:srgbClr val="78909C"/>
      </a:accent5>
      <a:accent6>
        <a:srgbClr val="00E676"/>
      </a:accent6>
      <a:hlink>
        <a:srgbClr val="546E7A"/>
      </a:hlink>
      <a:folHlink>
        <a:srgbClr val="37474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effectLst>
          <a:outerShdw blurRad="50800" dist="25400" dir="5400000" algn="t" rotWithShape="0">
            <a:prstClr val="black">
              <a:alpha val="30000"/>
            </a:prstClr>
          </a:outerShdw>
          <a:softEdge rad="0"/>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sic with Circle">
  <a:themeElements>
    <a:clrScheme name="Custom 2">
      <a:dk1>
        <a:srgbClr val="000000"/>
      </a:dk1>
      <a:lt1>
        <a:srgbClr val="FFFFFF"/>
      </a:lt1>
      <a:dk2>
        <a:srgbClr val="263238"/>
      </a:dk2>
      <a:lt2>
        <a:srgbClr val="ECEFF1"/>
      </a:lt2>
      <a:accent1>
        <a:srgbClr val="37474F"/>
      </a:accent1>
      <a:accent2>
        <a:srgbClr val="455A64"/>
      </a:accent2>
      <a:accent3>
        <a:srgbClr val="546E7A"/>
      </a:accent3>
      <a:accent4>
        <a:srgbClr val="607D8B"/>
      </a:accent4>
      <a:accent5>
        <a:srgbClr val="78909C"/>
      </a:accent5>
      <a:accent6>
        <a:srgbClr val="00E676"/>
      </a:accent6>
      <a:hlink>
        <a:srgbClr val="546E7A"/>
      </a:hlink>
      <a:folHlink>
        <a:srgbClr val="37474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asic with Circle">
  <a:themeElements>
    <a:clrScheme name="Custom 2">
      <a:dk1>
        <a:srgbClr val="000000"/>
      </a:dk1>
      <a:lt1>
        <a:srgbClr val="FFFFFF"/>
      </a:lt1>
      <a:dk2>
        <a:srgbClr val="263238"/>
      </a:dk2>
      <a:lt2>
        <a:srgbClr val="ECEFF1"/>
      </a:lt2>
      <a:accent1>
        <a:srgbClr val="37474F"/>
      </a:accent1>
      <a:accent2>
        <a:srgbClr val="455A64"/>
      </a:accent2>
      <a:accent3>
        <a:srgbClr val="546E7A"/>
      </a:accent3>
      <a:accent4>
        <a:srgbClr val="607D8B"/>
      </a:accent4>
      <a:accent5>
        <a:srgbClr val="78909C"/>
      </a:accent5>
      <a:accent6>
        <a:srgbClr val="00E676"/>
      </a:accent6>
      <a:hlink>
        <a:srgbClr val="546E7A"/>
      </a:hlink>
      <a:folHlink>
        <a:srgbClr val="37474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Headerline">
  <a:themeElements>
    <a:clrScheme name="Custom 2">
      <a:dk1>
        <a:srgbClr val="000000"/>
      </a:dk1>
      <a:lt1>
        <a:srgbClr val="FFFFFF"/>
      </a:lt1>
      <a:dk2>
        <a:srgbClr val="263238"/>
      </a:dk2>
      <a:lt2>
        <a:srgbClr val="ECEFF1"/>
      </a:lt2>
      <a:accent1>
        <a:srgbClr val="37474F"/>
      </a:accent1>
      <a:accent2>
        <a:srgbClr val="455A64"/>
      </a:accent2>
      <a:accent3>
        <a:srgbClr val="546E7A"/>
      </a:accent3>
      <a:accent4>
        <a:srgbClr val="607D8B"/>
      </a:accent4>
      <a:accent5>
        <a:srgbClr val="78909C"/>
      </a:accent5>
      <a:accent6>
        <a:srgbClr val="00E676"/>
      </a:accent6>
      <a:hlink>
        <a:srgbClr val="546E7A"/>
      </a:hlink>
      <a:folHlink>
        <a:srgbClr val="37474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effectLst>
          <a:outerShdw blurRad="50800" dist="25400" dir="5400000" algn="t" rotWithShape="0">
            <a:prstClr val="black">
              <a:alpha val="30000"/>
            </a:prstClr>
          </a:outerShdw>
          <a:softEdge rad="0"/>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58724</TotalTime>
  <Words>399</Words>
  <Application>Microsoft Macintosh PowerPoint</Application>
  <PresentationFormat>Widescreen</PresentationFormat>
  <Paragraphs>47</Paragraphs>
  <Slides>8</Slides>
  <Notes>6</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8</vt:i4>
      </vt:variant>
    </vt:vector>
  </HeadingPairs>
  <TitlesOfParts>
    <vt:vector size="20" baseType="lpstr">
      <vt:lpstr>American Typewriter</vt:lpstr>
      <vt:lpstr>Arial</vt:lpstr>
      <vt:lpstr>Calibri</vt:lpstr>
      <vt:lpstr>Noto Sans</vt:lpstr>
      <vt:lpstr>Roboto</vt:lpstr>
      <vt:lpstr>Roboto Light</vt:lpstr>
      <vt:lpstr>Roboto Medium</vt:lpstr>
      <vt:lpstr>Roboto Thin</vt:lpstr>
      <vt:lpstr>Blank</vt:lpstr>
      <vt:lpstr>Basic with Circle</vt:lpstr>
      <vt:lpstr>1_Basic with Circle</vt:lpstr>
      <vt:lpstr>Headerline</vt:lpstr>
      <vt:lpstr>PowerPoint Presentation</vt:lpstr>
      <vt:lpstr>Problem</vt:lpstr>
      <vt:lpstr>Open Source Solution</vt:lpstr>
      <vt:lpstr>Benefits</vt:lpstr>
      <vt:lpstr>Future Additions</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Ergün Kayis</dc:creator>
  <cp:lastModifiedBy>Anish Muthali</cp:lastModifiedBy>
  <cp:revision>865</cp:revision>
  <dcterms:created xsi:type="dcterms:W3CDTF">2015-05-30T00:46:15Z</dcterms:created>
  <dcterms:modified xsi:type="dcterms:W3CDTF">2019-05-14T22:51:08Z</dcterms:modified>
</cp:coreProperties>
</file>